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2"/>
  </p:sldMasterIdLst>
  <p:notesMasterIdLst>
    <p:notesMasterId r:id="rId33"/>
  </p:notesMasterIdLst>
  <p:handoutMasterIdLst>
    <p:handoutMasterId r:id="rId34"/>
  </p:handoutMasterIdLst>
  <p:sldIdLst>
    <p:sldId id="264" r:id="rId3"/>
    <p:sldId id="327" r:id="rId4"/>
    <p:sldId id="328" r:id="rId5"/>
    <p:sldId id="282" r:id="rId6"/>
    <p:sldId id="322" r:id="rId7"/>
    <p:sldId id="309" r:id="rId8"/>
    <p:sldId id="312" r:id="rId9"/>
    <p:sldId id="285" r:id="rId10"/>
    <p:sldId id="324" r:id="rId11"/>
    <p:sldId id="287" r:id="rId12"/>
    <p:sldId id="288" r:id="rId13"/>
    <p:sldId id="289" r:id="rId14"/>
    <p:sldId id="313" r:id="rId15"/>
    <p:sldId id="314" r:id="rId16"/>
    <p:sldId id="320" r:id="rId17"/>
    <p:sldId id="321" r:id="rId18"/>
    <p:sldId id="305" r:id="rId19"/>
    <p:sldId id="290" r:id="rId20"/>
    <p:sldId id="292" r:id="rId21"/>
    <p:sldId id="316" r:id="rId22"/>
    <p:sldId id="329" r:id="rId23"/>
    <p:sldId id="304" r:id="rId24"/>
    <p:sldId id="315" r:id="rId25"/>
    <p:sldId id="330" r:id="rId26"/>
    <p:sldId id="331" r:id="rId27"/>
    <p:sldId id="326" r:id="rId28"/>
    <p:sldId id="317" r:id="rId29"/>
    <p:sldId id="318" r:id="rId30"/>
    <p:sldId id="319" r:id="rId31"/>
    <p:sldId id="266" r:id="rId32"/>
  </p:sldIdLst>
  <p:sldSz cx="12188825" cy="6858000"/>
  <p:notesSz cx="6797675"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108" d="100"/>
          <a:sy n="108" d="100"/>
        </p:scale>
        <p:origin x="618" y="96"/>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55" d="100"/>
          <a:sy n="55" d="100"/>
        </p:scale>
        <p:origin x="30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Foglio1!$E$3</c:f>
              <c:strCache>
                <c:ptCount val="1"/>
                <c:pt idx="0">
                  <c:v>2007</c:v>
                </c:pt>
              </c:strCache>
            </c:strRef>
          </c:tx>
          <c:spPr>
            <a:solidFill>
              <a:schemeClr val="accent1"/>
            </a:solidFill>
            <a:ln>
              <a:noFill/>
            </a:ln>
            <a:effectLst/>
          </c:spPr>
          <c:invertIfNegative val="0"/>
          <c:cat>
            <c:strRef>
              <c:f>Foglio1!$D$4:$D$30</c:f>
              <c:strCache>
                <c:ptCount val="27"/>
                <c:pt idx="0">
                  <c:v>Australia*</c:v>
                </c:pt>
                <c:pt idx="1">
                  <c:v>Belgium*</c:v>
                </c:pt>
                <c:pt idx="2">
                  <c:v>Canada*</c:v>
                </c:pt>
                <c:pt idx="3">
                  <c:v>Czech Republic</c:v>
                </c:pt>
                <c:pt idx="4">
                  <c:v>Denmark</c:v>
                </c:pt>
                <c:pt idx="5">
                  <c:v>Estonia</c:v>
                </c:pt>
                <c:pt idx="6">
                  <c:v>Finland*</c:v>
                </c:pt>
                <c:pt idx="7">
                  <c:v>France*</c:v>
                </c:pt>
                <c:pt idx="8">
                  <c:v>Germany </c:v>
                </c:pt>
                <c:pt idx="9">
                  <c:v>Greece</c:v>
                </c:pt>
                <c:pt idx="10">
                  <c:v>Iceland*</c:v>
                </c:pt>
                <c:pt idx="11">
                  <c:v>Ireland</c:v>
                </c:pt>
                <c:pt idx="12">
                  <c:v>Israel</c:v>
                </c:pt>
                <c:pt idx="13">
                  <c:v>Italy*</c:v>
                </c:pt>
                <c:pt idx="14">
                  <c:v>Japan*</c:v>
                </c:pt>
                <c:pt idx="15">
                  <c:v>Korea</c:v>
                </c:pt>
                <c:pt idx="16">
                  <c:v>Luxembourg</c:v>
                </c:pt>
                <c:pt idx="17">
                  <c:v>Mexico</c:v>
                </c:pt>
                <c:pt idx="18">
                  <c:v>Netherlands*</c:v>
                </c:pt>
                <c:pt idx="19">
                  <c:v>Portugal *</c:v>
                </c:pt>
                <c:pt idx="20">
                  <c:v>Slovak Republic</c:v>
                </c:pt>
                <c:pt idx="21">
                  <c:v>Slovenia</c:v>
                </c:pt>
                <c:pt idx="22">
                  <c:v>Spain*</c:v>
                </c:pt>
                <c:pt idx="23">
                  <c:v>Sweden    </c:v>
                </c:pt>
                <c:pt idx="24">
                  <c:v>Switzerland*</c:v>
                </c:pt>
                <c:pt idx="25">
                  <c:v>United Kingdom*</c:v>
                </c:pt>
                <c:pt idx="26">
                  <c:v>United States*</c:v>
                </c:pt>
              </c:strCache>
            </c:strRef>
          </c:cat>
          <c:val>
            <c:numRef>
              <c:f>Foglio1!$E$4:$E$30</c:f>
              <c:numCache>
                <c:formatCode>0.0</c:formatCode>
                <c:ptCount val="27"/>
                <c:pt idx="0">
                  <c:v>46.5</c:v>
                </c:pt>
                <c:pt idx="1">
                  <c:v>43.891500000000008</c:v>
                </c:pt>
                <c:pt idx="2">
                  <c:v>50.224142062500007</c:v>
                </c:pt>
                <c:pt idx="3">
                  <c:v>35.399999999999991</c:v>
                </c:pt>
                <c:pt idx="4">
                  <c:v>57.25</c:v>
                </c:pt>
                <c:pt idx="5">
                  <c:v>22</c:v>
                </c:pt>
                <c:pt idx="6">
                  <c:v>40.503999999999998</c:v>
                </c:pt>
                <c:pt idx="7">
                  <c:v>55.858276000000004</c:v>
                </c:pt>
                <c:pt idx="8">
                  <c:v>53.40392894190871</c:v>
                </c:pt>
                <c:pt idx="9">
                  <c:v>25.000000000000007</c:v>
                </c:pt>
                <c:pt idx="10">
                  <c:v>26.199999999999989</c:v>
                </c:pt>
                <c:pt idx="11">
                  <c:v>48.375</c:v>
                </c:pt>
                <c:pt idx="12">
                  <c:v>46.750000000000007</c:v>
                </c:pt>
                <c:pt idx="13">
                  <c:v>41.375</c:v>
                </c:pt>
                <c:pt idx="14">
                  <c:v>45.585999999999991</c:v>
                </c:pt>
                <c:pt idx="15">
                  <c:v>48.724375000000009</c:v>
                </c:pt>
                <c:pt idx="16">
                  <c:v>43.954600000000006</c:v>
                </c:pt>
                <c:pt idx="17">
                  <c:v>27.999999999999996</c:v>
                </c:pt>
                <c:pt idx="18">
                  <c:v>41.890000000000008</c:v>
                </c:pt>
                <c:pt idx="19">
                  <c:v>41.20000000000001</c:v>
                </c:pt>
                <c:pt idx="20">
                  <c:v>18.999999999999996</c:v>
                </c:pt>
                <c:pt idx="21">
                  <c:v>38.4</c:v>
                </c:pt>
                <c:pt idx="22">
                  <c:v>44.65</c:v>
                </c:pt>
                <c:pt idx="23">
                  <c:v>49.6</c:v>
                </c:pt>
                <c:pt idx="24">
                  <c:v>53.077203892294719</c:v>
                </c:pt>
                <c:pt idx="25">
                  <c:v>47.50052500000001</c:v>
                </c:pt>
                <c:pt idx="26">
                  <c:v>52.047000000000011</c:v>
                </c:pt>
              </c:numCache>
            </c:numRef>
          </c:val>
        </c:ser>
        <c:ser>
          <c:idx val="1"/>
          <c:order val="1"/>
          <c:tx>
            <c:strRef>
              <c:f>Foglio1!$F$3</c:f>
              <c:strCache>
                <c:ptCount val="1"/>
                <c:pt idx="0">
                  <c:v>2013</c:v>
                </c:pt>
              </c:strCache>
            </c:strRef>
          </c:tx>
          <c:spPr>
            <a:solidFill>
              <a:schemeClr val="accent2"/>
            </a:solidFill>
            <a:ln>
              <a:noFill/>
            </a:ln>
            <a:effectLst/>
          </c:spPr>
          <c:invertIfNegative val="0"/>
          <c:cat>
            <c:strRef>
              <c:f>Foglio1!$D$4:$D$30</c:f>
              <c:strCache>
                <c:ptCount val="27"/>
                <c:pt idx="0">
                  <c:v>Australia*</c:v>
                </c:pt>
                <c:pt idx="1">
                  <c:v>Belgium*</c:v>
                </c:pt>
                <c:pt idx="2">
                  <c:v>Canada*</c:v>
                </c:pt>
                <c:pt idx="3">
                  <c:v>Czech Republic</c:v>
                </c:pt>
                <c:pt idx="4">
                  <c:v>Denmark</c:v>
                </c:pt>
                <c:pt idx="5">
                  <c:v>Estonia</c:v>
                </c:pt>
                <c:pt idx="6">
                  <c:v>Finland*</c:v>
                </c:pt>
                <c:pt idx="7">
                  <c:v>France*</c:v>
                </c:pt>
                <c:pt idx="8">
                  <c:v>Germany </c:v>
                </c:pt>
                <c:pt idx="9">
                  <c:v>Greece</c:v>
                </c:pt>
                <c:pt idx="10">
                  <c:v>Iceland*</c:v>
                </c:pt>
                <c:pt idx="11">
                  <c:v>Ireland</c:v>
                </c:pt>
                <c:pt idx="12">
                  <c:v>Israel</c:v>
                </c:pt>
                <c:pt idx="13">
                  <c:v>Italy*</c:v>
                </c:pt>
                <c:pt idx="14">
                  <c:v>Japan*</c:v>
                </c:pt>
                <c:pt idx="15">
                  <c:v>Korea</c:v>
                </c:pt>
                <c:pt idx="16">
                  <c:v>Luxembourg</c:v>
                </c:pt>
                <c:pt idx="17">
                  <c:v>Mexico</c:v>
                </c:pt>
                <c:pt idx="18">
                  <c:v>Netherlands*</c:v>
                </c:pt>
                <c:pt idx="19">
                  <c:v>Portugal *</c:v>
                </c:pt>
                <c:pt idx="20">
                  <c:v>Slovak Republic</c:v>
                </c:pt>
                <c:pt idx="21">
                  <c:v>Slovenia</c:v>
                </c:pt>
                <c:pt idx="22">
                  <c:v>Spain*</c:v>
                </c:pt>
                <c:pt idx="23">
                  <c:v>Sweden    </c:v>
                </c:pt>
                <c:pt idx="24">
                  <c:v>Switzerland*</c:v>
                </c:pt>
                <c:pt idx="25">
                  <c:v>United Kingdom*</c:v>
                </c:pt>
                <c:pt idx="26">
                  <c:v>United States*</c:v>
                </c:pt>
              </c:strCache>
            </c:strRef>
          </c:cat>
          <c:val>
            <c:numRef>
              <c:f>Foglio1!$F$4:$F$30</c:f>
              <c:numCache>
                <c:formatCode>0.0</c:formatCode>
                <c:ptCount val="27"/>
                <c:pt idx="0">
                  <c:v>46.536039188243528</c:v>
                </c:pt>
                <c:pt idx="1">
                  <c:v>50.492500000000007</c:v>
                </c:pt>
                <c:pt idx="2">
                  <c:v>51.112309283999991</c:v>
                </c:pt>
                <c:pt idx="3">
                  <c:v>31.149999999999995</c:v>
                </c:pt>
                <c:pt idx="4">
                  <c:v>56.500000000000007</c:v>
                </c:pt>
                <c:pt idx="5">
                  <c:v>20.999999999999996</c:v>
                </c:pt>
                <c:pt idx="6">
                  <c:v>41.411999999999992</c:v>
                </c:pt>
                <c:pt idx="7">
                  <c:v>64.383012029000014</c:v>
                </c:pt>
                <c:pt idx="8">
                  <c:v>48.591343749999993</c:v>
                </c:pt>
                <c:pt idx="9">
                  <c:v>33.4</c:v>
                </c:pt>
                <c:pt idx="10">
                  <c:v>36</c:v>
                </c:pt>
                <c:pt idx="11">
                  <c:v>54.500000000000007</c:v>
                </c:pt>
                <c:pt idx="12">
                  <c:v>47.5</c:v>
                </c:pt>
                <c:pt idx="13">
                  <c:v>42.000000000000007</c:v>
                </c:pt>
                <c:pt idx="14">
                  <c:v>43.291000000000004</c:v>
                </c:pt>
                <c:pt idx="15">
                  <c:v>51.031683999999998</c:v>
                </c:pt>
                <c:pt idx="16">
                  <c:v>43.375999999999998</c:v>
                </c:pt>
                <c:pt idx="17">
                  <c:v>30.000000000000004</c:v>
                </c:pt>
                <c:pt idx="18">
                  <c:v>43.750000000000007</c:v>
                </c:pt>
                <c:pt idx="19">
                  <c:v>50.679999999999993</c:v>
                </c:pt>
                <c:pt idx="20">
                  <c:v>22.999999999999993</c:v>
                </c:pt>
                <c:pt idx="21">
                  <c:v>37.750000000000007</c:v>
                </c:pt>
                <c:pt idx="22">
                  <c:v>48.9</c:v>
                </c:pt>
                <c:pt idx="23">
                  <c:v>45.4</c:v>
                </c:pt>
                <c:pt idx="24">
                  <c:v>36.907037331415673</c:v>
                </c:pt>
                <c:pt idx="25">
                  <c:v>46.528312499999998</c:v>
                </c:pt>
                <c:pt idx="26">
                  <c:v>57.572880400000003</c:v>
                </c:pt>
              </c:numCache>
            </c:numRef>
          </c:val>
        </c:ser>
        <c:dLbls>
          <c:showLegendKey val="0"/>
          <c:showVal val="0"/>
          <c:showCatName val="0"/>
          <c:showSerName val="0"/>
          <c:showPercent val="0"/>
          <c:showBubbleSize val="0"/>
        </c:dLbls>
        <c:gapWidth val="219"/>
        <c:overlap val="-27"/>
        <c:axId val="304640464"/>
        <c:axId val="304640856"/>
      </c:barChart>
      <c:catAx>
        <c:axId val="30464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CH"/>
          </a:p>
        </c:txPr>
        <c:crossAx val="304640856"/>
        <c:crosses val="autoZero"/>
        <c:auto val="1"/>
        <c:lblAlgn val="ctr"/>
        <c:lblOffset val="100"/>
        <c:noMultiLvlLbl val="0"/>
      </c:catAx>
      <c:valAx>
        <c:axId val="304640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CH"/>
          </a:p>
        </c:txPr>
        <c:crossAx val="304640464"/>
        <c:crosses val="autoZero"/>
        <c:crossBetween val="between"/>
      </c:valAx>
      <c:spPr>
        <a:noFill/>
        <a:ln>
          <a:noFill/>
        </a:ln>
        <a:effectLst/>
      </c:spPr>
    </c:plotArea>
    <c:legend>
      <c:legendPos val="b"/>
      <c:layout>
        <c:manualLayout>
          <c:xMode val="edge"/>
          <c:yMode val="edge"/>
          <c:x val="0.44960529989742321"/>
          <c:y val="0.87161330803096326"/>
          <c:w val="0.10078928263866233"/>
          <c:h val="5.6320772492871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CH"/>
        </a:p>
      </c:txPr>
    </c:legend>
    <c:plotVisOnly val="1"/>
    <c:dispBlanksAs val="gap"/>
    <c:showDLblsOverMax val="0"/>
  </c:chart>
  <c:spPr>
    <a:noFill/>
    <a:ln>
      <a:noFill/>
    </a:ln>
    <a:effectLst/>
  </c:spPr>
  <c:txPr>
    <a:bodyPr/>
    <a:lstStyle/>
    <a:p>
      <a:pPr>
        <a:defRPr/>
      </a:pPr>
      <a:endParaRPr lang="it-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9" cy="496333"/>
          </a:xfrm>
          <a:prstGeom prst="rect">
            <a:avLst/>
          </a:prstGeom>
        </p:spPr>
        <p:txBody>
          <a:bodyPr vert="horz" lIns="91434" tIns="45717" rIns="91434" bIns="45717"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8" y="0"/>
            <a:ext cx="2945659" cy="496333"/>
          </a:xfrm>
          <a:prstGeom prst="rect">
            <a:avLst/>
          </a:prstGeom>
        </p:spPr>
        <p:txBody>
          <a:bodyPr vert="horz" lIns="91434" tIns="45717" rIns="91434" bIns="45717" rtlCol="0"/>
          <a:lstStyle>
            <a:lvl1pPr algn="r">
              <a:defRPr sz="1200"/>
            </a:lvl1pPr>
          </a:lstStyle>
          <a:p>
            <a:fld id="{E973C59C-4E16-4A64-A766-34DB213E11B3}" type="datetimeFigureOut">
              <a:rPr lang="it-CH">
                <a:solidFill>
                  <a:schemeClr val="tx2"/>
                </a:solidFill>
              </a:rPr>
              <a:t>02.12.2013</a:t>
            </a:fld>
            <a:endParaRPr>
              <a:solidFill>
                <a:schemeClr val="tx2"/>
              </a:solidFill>
            </a:endParaRPr>
          </a:p>
        </p:txBody>
      </p:sp>
      <p:sp>
        <p:nvSpPr>
          <p:cNvPr id="4" name="Footer Placeholder 3"/>
          <p:cNvSpPr>
            <a:spLocks noGrp="1"/>
          </p:cNvSpPr>
          <p:nvPr>
            <p:ph type="ftr" sz="quarter" idx="2"/>
          </p:nvPr>
        </p:nvSpPr>
        <p:spPr>
          <a:xfrm>
            <a:off x="5" y="9428584"/>
            <a:ext cx="2945659" cy="496333"/>
          </a:xfrm>
          <a:prstGeom prst="rect">
            <a:avLst/>
          </a:prstGeom>
        </p:spPr>
        <p:txBody>
          <a:bodyPr vert="horz" lIns="91434" tIns="45717" rIns="91434" bIns="45717"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8" y="9428584"/>
            <a:ext cx="2945659" cy="496333"/>
          </a:xfrm>
          <a:prstGeom prst="rect">
            <a:avLst/>
          </a:prstGeom>
        </p:spPr>
        <p:txBody>
          <a:bodyPr vert="horz" lIns="91434" tIns="45717" rIns="91434" bIns="45717" rtlCol="0" anchor="b"/>
          <a:lstStyle>
            <a:lvl1pPr algn="r">
              <a:defRPr sz="1200"/>
            </a:lvl1pPr>
          </a:lstStyle>
          <a:p>
            <a:fld id="{CFD77566-CD65-4859-9FA1-43956DC85B8C}" type="slidenum">
              <a:rPr>
                <a:solidFill>
                  <a:schemeClr val="tx2"/>
                </a:solidFill>
              </a:rPr>
              <a:t>‹N›</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9" cy="496333"/>
          </a:xfrm>
          <a:prstGeom prst="rect">
            <a:avLst/>
          </a:prstGeom>
        </p:spPr>
        <p:txBody>
          <a:bodyPr vert="horz" lIns="91434" tIns="45717" rIns="91434" bIns="45717"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8" y="0"/>
            <a:ext cx="2945659" cy="496333"/>
          </a:xfrm>
          <a:prstGeom prst="rect">
            <a:avLst/>
          </a:prstGeom>
        </p:spPr>
        <p:txBody>
          <a:bodyPr vert="horz" lIns="91434" tIns="45717" rIns="91434" bIns="45717" rtlCol="0"/>
          <a:lstStyle>
            <a:lvl1pPr algn="r">
              <a:defRPr sz="1200">
                <a:solidFill>
                  <a:schemeClr val="tx2"/>
                </a:solidFill>
              </a:defRPr>
            </a:lvl1pPr>
          </a:lstStyle>
          <a:p>
            <a:fld id="{F95CF31C-F757-429C-A789-86504F04C3BE}" type="datetimeFigureOut">
              <a:rPr lang="it-CH"/>
              <a:pPr/>
              <a:t>02.12.2013</a:t>
            </a:fld>
            <a:endParaRPr/>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34" tIns="45717" rIns="91434" bIns="45717" rtlCol="0" anchor="ctr"/>
          <a:lstStyle/>
          <a:p>
            <a:endParaRPr/>
          </a:p>
        </p:txBody>
      </p:sp>
      <p:sp>
        <p:nvSpPr>
          <p:cNvPr id="5" name="Notes Placeholder 4"/>
          <p:cNvSpPr>
            <a:spLocks noGrp="1"/>
          </p:cNvSpPr>
          <p:nvPr>
            <p:ph type="body" sz="quarter" idx="3"/>
          </p:nvPr>
        </p:nvSpPr>
        <p:spPr>
          <a:xfrm>
            <a:off x="679768" y="4715157"/>
            <a:ext cx="5438140" cy="4466987"/>
          </a:xfrm>
          <a:prstGeom prst="rect">
            <a:avLst/>
          </a:prstGeom>
        </p:spPr>
        <p:txBody>
          <a:bodyPr vert="horz" lIns="91434" tIns="45717" rIns="91434" bIns="4571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5" y="9428584"/>
            <a:ext cx="2945659" cy="496333"/>
          </a:xfrm>
          <a:prstGeom prst="rect">
            <a:avLst/>
          </a:prstGeom>
        </p:spPr>
        <p:txBody>
          <a:bodyPr vert="horz" lIns="91434" tIns="45717" rIns="91434" bIns="45717"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8" y="9428584"/>
            <a:ext cx="2945659" cy="496333"/>
          </a:xfrm>
          <a:prstGeom prst="rect">
            <a:avLst/>
          </a:prstGeom>
        </p:spPr>
        <p:txBody>
          <a:bodyPr vert="horz" lIns="91434" tIns="45717" rIns="91434" bIns="45717" rtlCol="0" anchor="b"/>
          <a:lstStyle>
            <a:lvl1pPr algn="r">
              <a:defRPr sz="1200">
                <a:solidFill>
                  <a:schemeClr val="tx2"/>
                </a:solidFill>
              </a:defRPr>
            </a:lvl1pPr>
          </a:lstStyle>
          <a:p>
            <a:fld id="{B8796F01-7154-41E0-B48B-A6921757531A}" type="slidenum">
              <a:rPr/>
              <a:pPr/>
              <a:t>‹N›</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a:t>
            </a:fld>
            <a:endParaRPr lang="it-CH"/>
          </a:p>
        </p:txBody>
      </p:sp>
    </p:spTree>
    <p:extLst>
      <p:ext uri="{BB962C8B-B14F-4D97-AF65-F5344CB8AC3E}">
        <p14:creationId xmlns:p14="http://schemas.microsoft.com/office/powerpoint/2010/main" val="2652205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10</a:t>
            </a:fld>
            <a:endParaRPr lang="it-CH"/>
          </a:p>
        </p:txBody>
      </p:sp>
    </p:spTree>
    <p:extLst>
      <p:ext uri="{BB962C8B-B14F-4D97-AF65-F5344CB8AC3E}">
        <p14:creationId xmlns:p14="http://schemas.microsoft.com/office/powerpoint/2010/main" val="382263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11</a:t>
            </a:fld>
            <a:endParaRPr lang="it-CH"/>
          </a:p>
        </p:txBody>
      </p:sp>
    </p:spTree>
    <p:extLst>
      <p:ext uri="{BB962C8B-B14F-4D97-AF65-F5344CB8AC3E}">
        <p14:creationId xmlns:p14="http://schemas.microsoft.com/office/powerpoint/2010/main" val="420486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12</a:t>
            </a:fld>
            <a:endParaRPr lang="it-CH"/>
          </a:p>
        </p:txBody>
      </p:sp>
    </p:spTree>
    <p:extLst>
      <p:ext uri="{BB962C8B-B14F-4D97-AF65-F5344CB8AC3E}">
        <p14:creationId xmlns:p14="http://schemas.microsoft.com/office/powerpoint/2010/main" val="2892894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13</a:t>
            </a:fld>
            <a:endParaRPr lang="it-CH"/>
          </a:p>
        </p:txBody>
      </p:sp>
    </p:spTree>
    <p:extLst>
      <p:ext uri="{BB962C8B-B14F-4D97-AF65-F5344CB8AC3E}">
        <p14:creationId xmlns:p14="http://schemas.microsoft.com/office/powerpoint/2010/main" val="198117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14</a:t>
            </a:fld>
            <a:endParaRPr lang="it-CH"/>
          </a:p>
        </p:txBody>
      </p:sp>
    </p:spTree>
    <p:extLst>
      <p:ext uri="{BB962C8B-B14F-4D97-AF65-F5344CB8AC3E}">
        <p14:creationId xmlns:p14="http://schemas.microsoft.com/office/powerpoint/2010/main" val="1576427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15</a:t>
            </a:fld>
            <a:endParaRPr lang="it-CH"/>
          </a:p>
        </p:txBody>
      </p:sp>
    </p:spTree>
    <p:extLst>
      <p:ext uri="{BB962C8B-B14F-4D97-AF65-F5344CB8AC3E}">
        <p14:creationId xmlns:p14="http://schemas.microsoft.com/office/powerpoint/2010/main" val="286895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16</a:t>
            </a:fld>
            <a:endParaRPr lang="it-CH"/>
          </a:p>
        </p:txBody>
      </p:sp>
    </p:spTree>
    <p:extLst>
      <p:ext uri="{BB962C8B-B14F-4D97-AF65-F5344CB8AC3E}">
        <p14:creationId xmlns:p14="http://schemas.microsoft.com/office/powerpoint/2010/main" val="21283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17</a:t>
            </a:fld>
            <a:endParaRPr lang="it-CH"/>
          </a:p>
        </p:txBody>
      </p:sp>
    </p:spTree>
    <p:extLst>
      <p:ext uri="{BB962C8B-B14F-4D97-AF65-F5344CB8AC3E}">
        <p14:creationId xmlns:p14="http://schemas.microsoft.com/office/powerpoint/2010/main" val="160213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18</a:t>
            </a:fld>
            <a:endParaRPr lang="it-CH"/>
          </a:p>
        </p:txBody>
      </p:sp>
    </p:spTree>
    <p:extLst>
      <p:ext uri="{BB962C8B-B14F-4D97-AF65-F5344CB8AC3E}">
        <p14:creationId xmlns:p14="http://schemas.microsoft.com/office/powerpoint/2010/main" val="256134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19</a:t>
            </a:fld>
            <a:endParaRPr lang="it-CH"/>
          </a:p>
        </p:txBody>
      </p:sp>
    </p:spTree>
    <p:extLst>
      <p:ext uri="{BB962C8B-B14F-4D97-AF65-F5344CB8AC3E}">
        <p14:creationId xmlns:p14="http://schemas.microsoft.com/office/powerpoint/2010/main" val="139388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a:t>
            </a:fld>
            <a:endParaRPr lang="it-CH"/>
          </a:p>
        </p:txBody>
      </p:sp>
    </p:spTree>
    <p:extLst>
      <p:ext uri="{BB962C8B-B14F-4D97-AF65-F5344CB8AC3E}">
        <p14:creationId xmlns:p14="http://schemas.microsoft.com/office/powerpoint/2010/main" val="185740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20</a:t>
            </a:fld>
            <a:endParaRPr lang="it-CH"/>
          </a:p>
        </p:txBody>
      </p:sp>
    </p:spTree>
    <p:extLst>
      <p:ext uri="{BB962C8B-B14F-4D97-AF65-F5344CB8AC3E}">
        <p14:creationId xmlns:p14="http://schemas.microsoft.com/office/powerpoint/2010/main" val="249917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21</a:t>
            </a:fld>
            <a:endParaRPr lang="it-CH"/>
          </a:p>
        </p:txBody>
      </p:sp>
    </p:spTree>
    <p:extLst>
      <p:ext uri="{BB962C8B-B14F-4D97-AF65-F5344CB8AC3E}">
        <p14:creationId xmlns:p14="http://schemas.microsoft.com/office/powerpoint/2010/main" val="201443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22</a:t>
            </a:fld>
            <a:endParaRPr lang="it-CH"/>
          </a:p>
        </p:txBody>
      </p:sp>
    </p:spTree>
    <p:extLst>
      <p:ext uri="{BB962C8B-B14F-4D97-AF65-F5344CB8AC3E}">
        <p14:creationId xmlns:p14="http://schemas.microsoft.com/office/powerpoint/2010/main" val="138101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23</a:t>
            </a:fld>
            <a:endParaRPr lang="it-CH"/>
          </a:p>
        </p:txBody>
      </p:sp>
    </p:spTree>
    <p:extLst>
      <p:ext uri="{BB962C8B-B14F-4D97-AF65-F5344CB8AC3E}">
        <p14:creationId xmlns:p14="http://schemas.microsoft.com/office/powerpoint/2010/main" val="11550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24</a:t>
            </a:fld>
            <a:endParaRPr lang="it-CH"/>
          </a:p>
        </p:txBody>
      </p:sp>
    </p:spTree>
    <p:extLst>
      <p:ext uri="{BB962C8B-B14F-4D97-AF65-F5344CB8AC3E}">
        <p14:creationId xmlns:p14="http://schemas.microsoft.com/office/powerpoint/2010/main" val="2386099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25</a:t>
            </a:fld>
            <a:endParaRPr lang="it-CH"/>
          </a:p>
        </p:txBody>
      </p:sp>
    </p:spTree>
    <p:extLst>
      <p:ext uri="{BB962C8B-B14F-4D97-AF65-F5344CB8AC3E}">
        <p14:creationId xmlns:p14="http://schemas.microsoft.com/office/powerpoint/2010/main" val="287093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26</a:t>
            </a:fld>
            <a:endParaRPr lang="it-CH"/>
          </a:p>
        </p:txBody>
      </p:sp>
    </p:spTree>
    <p:extLst>
      <p:ext uri="{BB962C8B-B14F-4D97-AF65-F5344CB8AC3E}">
        <p14:creationId xmlns:p14="http://schemas.microsoft.com/office/powerpoint/2010/main" val="4003439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27</a:t>
            </a:fld>
            <a:endParaRPr lang="it-CH"/>
          </a:p>
        </p:txBody>
      </p:sp>
    </p:spTree>
    <p:extLst>
      <p:ext uri="{BB962C8B-B14F-4D97-AF65-F5344CB8AC3E}">
        <p14:creationId xmlns:p14="http://schemas.microsoft.com/office/powerpoint/2010/main" val="133577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28</a:t>
            </a:fld>
            <a:endParaRPr lang="it-CH"/>
          </a:p>
        </p:txBody>
      </p:sp>
    </p:spTree>
    <p:extLst>
      <p:ext uri="{BB962C8B-B14F-4D97-AF65-F5344CB8AC3E}">
        <p14:creationId xmlns:p14="http://schemas.microsoft.com/office/powerpoint/2010/main" val="3289366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29</a:t>
            </a:fld>
            <a:endParaRPr lang="it-CH"/>
          </a:p>
        </p:txBody>
      </p:sp>
    </p:spTree>
    <p:extLst>
      <p:ext uri="{BB962C8B-B14F-4D97-AF65-F5344CB8AC3E}">
        <p14:creationId xmlns:p14="http://schemas.microsoft.com/office/powerpoint/2010/main" val="158567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3</a:t>
            </a:fld>
            <a:endParaRPr lang="it-CH"/>
          </a:p>
        </p:txBody>
      </p:sp>
    </p:spTree>
    <p:extLst>
      <p:ext uri="{BB962C8B-B14F-4D97-AF65-F5344CB8AC3E}">
        <p14:creationId xmlns:p14="http://schemas.microsoft.com/office/powerpoint/2010/main" val="2560729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30</a:t>
            </a:fld>
            <a:endParaRPr lang="it-CH"/>
          </a:p>
        </p:txBody>
      </p:sp>
    </p:spTree>
    <p:extLst>
      <p:ext uri="{BB962C8B-B14F-4D97-AF65-F5344CB8AC3E}">
        <p14:creationId xmlns:p14="http://schemas.microsoft.com/office/powerpoint/2010/main" val="306740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4</a:t>
            </a:fld>
            <a:endParaRPr lang="it-CH"/>
          </a:p>
        </p:txBody>
      </p:sp>
    </p:spTree>
    <p:extLst>
      <p:ext uri="{BB962C8B-B14F-4D97-AF65-F5344CB8AC3E}">
        <p14:creationId xmlns:p14="http://schemas.microsoft.com/office/powerpoint/2010/main" val="287332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5</a:t>
            </a:fld>
            <a:endParaRPr lang="it-CH"/>
          </a:p>
        </p:txBody>
      </p:sp>
    </p:spTree>
    <p:extLst>
      <p:ext uri="{BB962C8B-B14F-4D97-AF65-F5344CB8AC3E}">
        <p14:creationId xmlns:p14="http://schemas.microsoft.com/office/powerpoint/2010/main" val="60764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6</a:t>
            </a:fld>
            <a:endParaRPr lang="it-CH"/>
          </a:p>
        </p:txBody>
      </p:sp>
    </p:spTree>
    <p:extLst>
      <p:ext uri="{BB962C8B-B14F-4D97-AF65-F5344CB8AC3E}">
        <p14:creationId xmlns:p14="http://schemas.microsoft.com/office/powerpoint/2010/main" val="71403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7</a:t>
            </a:fld>
            <a:endParaRPr lang="it-CH"/>
          </a:p>
        </p:txBody>
      </p:sp>
    </p:spTree>
    <p:extLst>
      <p:ext uri="{BB962C8B-B14F-4D97-AF65-F5344CB8AC3E}">
        <p14:creationId xmlns:p14="http://schemas.microsoft.com/office/powerpoint/2010/main" val="81705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8</a:t>
            </a:fld>
            <a:endParaRPr lang="it-CH"/>
          </a:p>
        </p:txBody>
      </p:sp>
    </p:spTree>
    <p:extLst>
      <p:ext uri="{BB962C8B-B14F-4D97-AF65-F5344CB8AC3E}">
        <p14:creationId xmlns:p14="http://schemas.microsoft.com/office/powerpoint/2010/main" val="198014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a:p>
        </p:txBody>
      </p:sp>
      <p:sp>
        <p:nvSpPr>
          <p:cNvPr id="4" name="Segnaposto numero diapositiva 3"/>
          <p:cNvSpPr>
            <a:spLocks noGrp="1"/>
          </p:cNvSpPr>
          <p:nvPr>
            <p:ph type="sldNum" sz="quarter" idx="10"/>
          </p:nvPr>
        </p:nvSpPr>
        <p:spPr/>
        <p:txBody>
          <a:bodyPr/>
          <a:lstStyle/>
          <a:p>
            <a:fld id="{B8796F01-7154-41E0-B48B-A6921757531A}" type="slidenum">
              <a:rPr lang="it-CH" smtClean="0"/>
              <a:pPr/>
              <a:t>9</a:t>
            </a:fld>
            <a:endParaRPr lang="it-CH"/>
          </a:p>
        </p:txBody>
      </p:sp>
    </p:spTree>
    <p:extLst>
      <p:ext uri="{BB962C8B-B14F-4D97-AF65-F5344CB8AC3E}">
        <p14:creationId xmlns:p14="http://schemas.microsoft.com/office/powerpoint/2010/main" val="425014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it-IT" smtClean="0"/>
              <a:t>Fare clic per modificare lo stile del titolo</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it-IT" smtClean="0"/>
              <a:t>Fare clic per modificare lo stile del sottotitolo dello schema</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ECB6C2-1084-4AED-A74A-DF028B0094EA}" type="datetimeFigureOut">
              <a:rPr lang="it-CH"/>
              <a:t>02.12.2013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‹N›</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ECB6C2-1084-4AED-A74A-DF028B0094EA}" type="datetimeFigureOut">
              <a:rPr lang="it-CH"/>
              <a:t>02.12.2013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‹N›</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8B5A30F4-0B4E-4E4B-BC36-C30CD13F4E17}" type="datetimeFigureOut">
              <a:rPr lang="it-CH"/>
              <a:t>02.12.2013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‹N›</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2DD204D1-F9BD-4643-8480-6EA41EB484F1}" type="datetimeFigureOut">
              <a:rPr lang="it-CH"/>
              <a:t>02.12.2013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‹N›</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2DD204D1-F9BD-4643-8480-6EA41EB484F1}" type="datetimeFigureOut">
              <a:rPr lang="it-CH"/>
              <a:t>02.12.2013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‹N›</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2DD204D1-F9BD-4643-8480-6EA41EB484F1}" type="datetimeFigureOut">
              <a:rPr lang="it-CH"/>
              <a:t>02.12.2013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‹N›</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it-CH"/>
              <a:t>02.12.2013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‹N›</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it-IT" smtClean="0"/>
              <a:t>Fare clic per modificare lo stile del titolo</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26BF754-515F-40B9-8D24-D54D5825B3D0}" type="datetimeFigureOut">
              <a:rPr lang="it-CH"/>
              <a:t>02.12.2013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‹N›</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it-IT" smtClean="0"/>
              <a:t>Fare clic per modificare lo stile del titolo</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it-IT" smtClean="0"/>
              <a:t>Fare clic sull'icona per inserire un'immagine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26BF754-515F-40B9-8D24-D54D5825B3D0}" type="datetimeFigureOut">
              <a:rPr lang="it-CH"/>
              <a:t>02.12.2013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‹N›</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it-CH"/>
              <a:pPr/>
              <a:t>02.12.2013</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‹N›</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lohnrechner.ch/rami.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lohnrechner.bfs.admin.ch/Pages/SalariumWizard.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oecd.org/ctp/tax-policy/tax-database.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0725" y="548680"/>
            <a:ext cx="7962809" cy="3312368"/>
          </a:xfrm>
        </p:spPr>
        <p:txBody>
          <a:bodyPr>
            <a:normAutofit/>
          </a:bodyPr>
          <a:lstStyle/>
          <a:p>
            <a:pPr defTabSz="1216152">
              <a:spcBef>
                <a:spcPts val="0"/>
              </a:spcBef>
            </a:pPr>
            <a:r>
              <a:rPr lang="it-CH" sz="3600" b="1" dirty="0">
                <a:solidFill>
                  <a:srgbClr val="374C81"/>
                </a:solidFill>
              </a:rPr>
              <a:t>La giusta </a:t>
            </a:r>
            <a:r>
              <a:rPr lang="it-CH" sz="3600" b="1" dirty="0" smtClean="0">
                <a:solidFill>
                  <a:srgbClr val="374C81"/>
                </a:solidFill>
              </a:rPr>
              <a:t>determinazione del </a:t>
            </a:r>
            <a:r>
              <a:rPr lang="it-CH" sz="3600" b="1" dirty="0">
                <a:solidFill>
                  <a:srgbClr val="374C81"/>
                </a:solidFill>
              </a:rPr>
              <a:t>salario </a:t>
            </a:r>
            <a:r>
              <a:rPr lang="it-CH" sz="3600" b="1" dirty="0" smtClean="0">
                <a:solidFill>
                  <a:srgbClr val="374C81"/>
                </a:solidFill>
              </a:rPr>
              <a:t>e del </a:t>
            </a:r>
            <a:r>
              <a:rPr lang="it-CH" sz="3600" b="1" dirty="0">
                <a:solidFill>
                  <a:srgbClr val="374C81"/>
                </a:solidFill>
              </a:rPr>
              <a:t>dividendo </a:t>
            </a:r>
            <a:r>
              <a:rPr lang="it-CH" sz="3600" b="1" dirty="0" smtClean="0">
                <a:solidFill>
                  <a:srgbClr val="374C81"/>
                </a:solidFill>
              </a:rPr>
              <a:t/>
            </a:r>
            <a:br>
              <a:rPr lang="it-CH" sz="3600" b="1" dirty="0" smtClean="0">
                <a:solidFill>
                  <a:srgbClr val="374C81"/>
                </a:solidFill>
              </a:rPr>
            </a:br>
            <a:r>
              <a:rPr lang="it-CH" sz="3600" b="1" dirty="0" smtClean="0">
                <a:solidFill>
                  <a:srgbClr val="374C81"/>
                </a:solidFill>
              </a:rPr>
              <a:t>per l’azionista-dipendente</a:t>
            </a:r>
            <a:br>
              <a:rPr lang="it-CH" sz="3600" b="1" dirty="0" smtClean="0">
                <a:solidFill>
                  <a:srgbClr val="374C81"/>
                </a:solidFill>
              </a:rPr>
            </a:br>
            <a:r>
              <a:rPr lang="it-CH" sz="3600" b="1" dirty="0">
                <a:solidFill>
                  <a:srgbClr val="374C81"/>
                </a:solidFill>
              </a:rPr>
              <a:t/>
            </a:r>
            <a:br>
              <a:rPr lang="it-CH" sz="3600" b="1" dirty="0">
                <a:solidFill>
                  <a:srgbClr val="374C81"/>
                </a:solidFill>
              </a:rPr>
            </a:br>
            <a:endParaRPr lang="it-IT" sz="3600" b="1" i="0" baseline="0" dirty="0">
              <a:solidFill>
                <a:srgbClr val="374C81"/>
              </a:solidFill>
              <a:latin typeface="Century Gothic"/>
            </a:endParaRPr>
          </a:p>
        </p:txBody>
      </p:sp>
      <p:sp>
        <p:nvSpPr>
          <p:cNvPr id="3" name="Subtitle 2"/>
          <p:cNvSpPr>
            <a:spLocks noGrp="1"/>
          </p:cNvSpPr>
          <p:nvPr>
            <p:ph type="subTitle" idx="1"/>
          </p:nvPr>
        </p:nvSpPr>
        <p:spPr>
          <a:xfrm>
            <a:off x="3970725" y="4954736"/>
            <a:ext cx="2736304" cy="1244600"/>
          </a:xfrm>
        </p:spPr>
        <p:txBody>
          <a:bodyPr>
            <a:normAutofit/>
          </a:bodyPr>
          <a:lstStyle/>
          <a:p>
            <a:pPr marL="0" indent="0" algn="l">
              <a:spcBef>
                <a:spcPts val="0"/>
              </a:spcBef>
              <a:buNone/>
            </a:pPr>
            <a:endParaRPr lang="it-IT" sz="2800" b="0" i="0" dirty="0" smtClean="0">
              <a:solidFill>
                <a:srgbClr val="374C81"/>
              </a:solidFill>
            </a:endParaRPr>
          </a:p>
          <a:p>
            <a:pPr marL="0" indent="0" algn="l">
              <a:spcBef>
                <a:spcPts val="0"/>
              </a:spcBef>
              <a:buNone/>
            </a:pPr>
            <a:r>
              <a:rPr lang="it-IT" sz="2800" b="0" i="0" dirty="0" smtClean="0">
                <a:solidFill>
                  <a:srgbClr val="374C81"/>
                </a:solidFill>
              </a:rPr>
              <a:t>Raoul Paglia</a:t>
            </a:r>
          </a:p>
          <a:p>
            <a:pPr marL="0" indent="0" algn="l">
              <a:spcBef>
                <a:spcPts val="0"/>
              </a:spcBef>
              <a:buNone/>
            </a:pPr>
            <a:r>
              <a:rPr lang="it-IT" sz="1800" dirty="0" err="1" smtClean="0">
                <a:solidFill>
                  <a:srgbClr val="374C81"/>
                </a:solidFill>
              </a:rPr>
              <a:t>Amco</a:t>
            </a:r>
            <a:r>
              <a:rPr lang="it-IT" sz="1800" dirty="0" smtClean="0">
                <a:solidFill>
                  <a:srgbClr val="374C81"/>
                </a:solidFill>
              </a:rPr>
              <a:t> Fiduciaria SA</a:t>
            </a:r>
          </a:p>
          <a:p>
            <a:pPr marL="0" indent="0" algn="l">
              <a:spcBef>
                <a:spcPts val="0"/>
              </a:spcBef>
              <a:buNone/>
            </a:pPr>
            <a:endParaRPr lang="it-IT" sz="1800" b="0" i="0" dirty="0">
              <a:solidFill>
                <a:srgbClr val="374C81"/>
              </a:solidFill>
            </a:endParaRPr>
          </a:p>
          <a:p>
            <a:pPr marL="0" indent="0" algn="l">
              <a:spcBef>
                <a:spcPts val="0"/>
              </a:spcBef>
              <a:buNone/>
            </a:pPr>
            <a:endParaRPr lang="it-IT" sz="1800" b="0" i="0" dirty="0">
              <a:solidFill>
                <a:srgbClr val="374C81"/>
              </a:solidFill>
            </a:endParaRPr>
          </a:p>
        </p:txBody>
      </p:sp>
      <p:sp>
        <p:nvSpPr>
          <p:cNvPr id="5" name="Subtitle 2"/>
          <p:cNvSpPr txBox="1">
            <a:spLocks/>
          </p:cNvSpPr>
          <p:nvPr/>
        </p:nvSpPr>
        <p:spPr>
          <a:xfrm>
            <a:off x="8758708" y="4941168"/>
            <a:ext cx="2736304" cy="124460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endParaRPr lang="it-IT" dirty="0" smtClean="0">
              <a:solidFill>
                <a:srgbClr val="374C81"/>
              </a:solidFill>
            </a:endParaRPr>
          </a:p>
          <a:p>
            <a:endParaRPr lang="it-IT" sz="1800" dirty="0" smtClean="0">
              <a:solidFill>
                <a:srgbClr val="374C81"/>
              </a:solidFill>
            </a:endParaRPr>
          </a:p>
          <a:p>
            <a:endParaRPr lang="it-IT" sz="1800" dirty="0">
              <a:solidFill>
                <a:srgbClr val="374C81"/>
              </a:solidFill>
            </a:endParaRPr>
          </a:p>
        </p:txBody>
      </p:sp>
      <p:sp>
        <p:nvSpPr>
          <p:cNvPr id="6" name="Rettangolo 5"/>
          <p:cNvSpPr/>
          <p:nvPr/>
        </p:nvSpPr>
        <p:spPr>
          <a:xfrm>
            <a:off x="6887392" y="5445224"/>
            <a:ext cx="4608512" cy="646331"/>
          </a:xfrm>
          <a:prstGeom prst="rect">
            <a:avLst/>
          </a:prstGeom>
        </p:spPr>
        <p:txBody>
          <a:bodyPr wrap="square">
            <a:spAutoFit/>
          </a:bodyPr>
          <a:lstStyle/>
          <a:p>
            <a:pPr algn="r"/>
            <a:r>
              <a:rPr lang="it-CH" sz="1200" b="1" dirty="0"/>
              <a:t>La previdenza professionale e la pianificazione </a:t>
            </a:r>
            <a:r>
              <a:rPr lang="it-CH" sz="1200" b="1" dirty="0" smtClean="0"/>
              <a:t>fiscale</a:t>
            </a:r>
          </a:p>
          <a:p>
            <a:pPr algn="r"/>
            <a:r>
              <a:rPr lang="it-CH" sz="1200" dirty="0" smtClean="0"/>
              <a:t>02 </a:t>
            </a:r>
            <a:r>
              <a:rPr lang="it-CH" sz="1200" dirty="0"/>
              <a:t>dicembre 2013 </a:t>
            </a:r>
            <a:endParaRPr lang="it-CH" sz="1200" dirty="0" smtClean="0"/>
          </a:p>
          <a:p>
            <a:pPr algn="r"/>
            <a:r>
              <a:rPr lang="it-CH" sz="1200" dirty="0" err="1" smtClean="0"/>
              <a:t>Cadempino</a:t>
            </a:r>
            <a:r>
              <a:rPr lang="it-CH" sz="1200" dirty="0"/>
              <a:t>, via Industria 2, </a:t>
            </a:r>
            <a:r>
              <a:rPr lang="it-CH" sz="1200" dirty="0" err="1"/>
              <a:t>Centroeventi</a:t>
            </a:r>
            <a:r>
              <a:rPr lang="it-CH" sz="1200" dirty="0"/>
              <a:t> – ore 14.00</a:t>
            </a:r>
          </a:p>
        </p:txBody>
      </p:sp>
      <p:pic>
        <p:nvPicPr>
          <p:cNvPr id="7" name="Immagine 6"/>
          <p:cNvPicPr>
            <a:picLocks noChangeAspect="1"/>
          </p:cNvPicPr>
          <p:nvPr/>
        </p:nvPicPr>
        <p:blipFill>
          <a:blip r:embed="rId3"/>
          <a:stretch>
            <a:fillRect/>
          </a:stretch>
        </p:blipFill>
        <p:spPr>
          <a:xfrm>
            <a:off x="9262764" y="4873559"/>
            <a:ext cx="2152650" cy="571500"/>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09836" y="1508455"/>
            <a:ext cx="9721079" cy="5262979"/>
          </a:xfrm>
          <a:prstGeom prst="rect">
            <a:avLst/>
          </a:prstGeom>
          <a:noFill/>
        </p:spPr>
        <p:txBody>
          <a:bodyPr wrap="square" rtlCol="0">
            <a:spAutoFit/>
          </a:bodyPr>
          <a:lstStyle/>
          <a:p>
            <a:r>
              <a:rPr lang="it-CH" u="sng" dirty="0"/>
              <a:t>Art. 669 cpv. 3 e Art. 674 cpv. 2:</a:t>
            </a:r>
            <a:r>
              <a:rPr lang="it-CH" dirty="0"/>
              <a:t> </a:t>
            </a:r>
            <a:r>
              <a:rPr lang="it-CH" dirty="0" smtClean="0"/>
              <a:t>«…</a:t>
            </a:r>
            <a:r>
              <a:rPr lang="it-CH" dirty="0"/>
              <a:t>quanto </a:t>
            </a:r>
            <a:r>
              <a:rPr lang="it-CH" b="1" dirty="0"/>
              <a:t>costante</a:t>
            </a:r>
            <a:r>
              <a:rPr lang="it-CH" dirty="0"/>
              <a:t> possibile</a:t>
            </a:r>
            <a:r>
              <a:rPr lang="it-CH" dirty="0" smtClean="0"/>
              <a:t>…»</a:t>
            </a:r>
          </a:p>
          <a:p>
            <a:endParaRPr lang="it-CH" dirty="0"/>
          </a:p>
          <a:p>
            <a:r>
              <a:rPr lang="it-CH" u="sng" dirty="0"/>
              <a:t>Art. 671 cpv. 1:</a:t>
            </a:r>
            <a:r>
              <a:rPr lang="it-CH" dirty="0"/>
              <a:t> </a:t>
            </a:r>
            <a:r>
              <a:rPr lang="it-CH" dirty="0" smtClean="0"/>
              <a:t>«…</a:t>
            </a:r>
            <a:r>
              <a:rPr lang="it-CH" dirty="0"/>
              <a:t>5% dell’utile dell’esercizio assegnato alla riserva generale… fino a che questa abbia raggiunto il </a:t>
            </a:r>
            <a:r>
              <a:rPr lang="it-CH" b="1" dirty="0"/>
              <a:t>20% del capitale azionario </a:t>
            </a:r>
            <a:r>
              <a:rPr lang="it-CH" dirty="0" smtClean="0"/>
              <a:t>versato.»</a:t>
            </a:r>
          </a:p>
          <a:p>
            <a:endParaRPr lang="it-CH" dirty="0" smtClean="0"/>
          </a:p>
          <a:p>
            <a:r>
              <a:rPr lang="it-CH" u="sng" dirty="0" smtClean="0"/>
              <a:t>Art</a:t>
            </a:r>
            <a:r>
              <a:rPr lang="it-CH" u="sng" dirty="0"/>
              <a:t>. 671 cpv. 2 cfr. 3:</a:t>
            </a:r>
            <a:r>
              <a:rPr lang="it-CH" dirty="0"/>
              <a:t> </a:t>
            </a:r>
            <a:r>
              <a:rPr lang="it-CH" dirty="0" smtClean="0"/>
              <a:t>«Sono </a:t>
            </a:r>
            <a:r>
              <a:rPr lang="it-CH" dirty="0"/>
              <a:t>altresì assegnati alla </a:t>
            </a:r>
            <a:r>
              <a:rPr lang="it-CH" b="1" dirty="0"/>
              <a:t>riserva generale </a:t>
            </a:r>
            <a:r>
              <a:rPr lang="it-CH" dirty="0"/>
              <a:t>“Il 10 per cento degli importi distribuiti a titolo di partecipazione all’utile </a:t>
            </a:r>
            <a:r>
              <a:rPr lang="it-CH" b="1" dirty="0"/>
              <a:t>dopo il versamento di un dividendo del 5 per cento</a:t>
            </a:r>
            <a:r>
              <a:rPr lang="it-CH" dirty="0" smtClean="0"/>
              <a:t>.»</a:t>
            </a:r>
          </a:p>
          <a:p>
            <a:endParaRPr lang="it-CH" dirty="0" smtClean="0"/>
          </a:p>
          <a:p>
            <a:r>
              <a:rPr lang="it-CH" u="sng" dirty="0" smtClean="0"/>
              <a:t>Art</a:t>
            </a:r>
            <a:r>
              <a:rPr lang="it-CH" u="sng" dirty="0"/>
              <a:t>. 674 cpv. 1 CO:</a:t>
            </a:r>
            <a:r>
              <a:rPr lang="it-CH" dirty="0"/>
              <a:t> </a:t>
            </a:r>
            <a:r>
              <a:rPr lang="it-CH" dirty="0" smtClean="0"/>
              <a:t>«Il </a:t>
            </a:r>
            <a:r>
              <a:rPr lang="it-CH" dirty="0"/>
              <a:t>dividendo </a:t>
            </a:r>
            <a:r>
              <a:rPr lang="it-CH" b="1" dirty="0"/>
              <a:t>non può essere determinato </a:t>
            </a:r>
            <a:r>
              <a:rPr lang="it-CH" dirty="0"/>
              <a:t>prima che siano state assegnate alle riserve legali e statutarie le somme loro destinate dalla legge e dallo statuto</a:t>
            </a:r>
            <a:r>
              <a:rPr lang="it-CH" dirty="0" smtClean="0"/>
              <a:t>.»</a:t>
            </a:r>
          </a:p>
          <a:p>
            <a:endParaRPr lang="it-CH" dirty="0"/>
          </a:p>
        </p:txBody>
      </p:sp>
      <p:sp>
        <p:nvSpPr>
          <p:cNvPr id="2" name="CasellaDiTesto 1"/>
          <p:cNvSpPr txBox="1"/>
          <p:nvPr/>
        </p:nvSpPr>
        <p:spPr>
          <a:xfrm>
            <a:off x="909836" y="620688"/>
            <a:ext cx="7560840" cy="443198"/>
          </a:xfrm>
          <a:prstGeom prst="rect">
            <a:avLst/>
          </a:prstGeom>
          <a:noFill/>
        </p:spPr>
        <p:txBody>
          <a:bodyPr wrap="square" rtlCol="0">
            <a:spAutoFit/>
          </a:bodyPr>
          <a:lstStyle/>
          <a:p>
            <a:pPr>
              <a:lnSpc>
                <a:spcPct val="95000"/>
              </a:lnSpc>
            </a:pPr>
            <a:r>
              <a:rPr lang="it-CH" b="1" u="sng" dirty="0" smtClean="0"/>
              <a:t>Esiste un limite al dividendo ? </a:t>
            </a:r>
            <a:endParaRPr lang="it-CH" b="1" u="sng" dirty="0"/>
          </a:p>
        </p:txBody>
      </p:sp>
      <p:sp>
        <p:nvSpPr>
          <p:cNvPr id="4" name="CasellaDiTesto 3"/>
          <p:cNvSpPr txBox="1"/>
          <p:nvPr/>
        </p:nvSpPr>
        <p:spPr>
          <a:xfrm>
            <a:off x="10702924" y="620688"/>
            <a:ext cx="702436" cy="443198"/>
          </a:xfrm>
          <a:prstGeom prst="rect">
            <a:avLst/>
          </a:prstGeom>
          <a:noFill/>
        </p:spPr>
        <p:txBody>
          <a:bodyPr wrap="none" rtlCol="0">
            <a:spAutoFit/>
          </a:bodyPr>
          <a:lstStyle/>
          <a:p>
            <a:pPr>
              <a:lnSpc>
                <a:spcPct val="95000"/>
              </a:lnSpc>
            </a:pPr>
            <a:r>
              <a:rPr lang="it-CH" b="1" dirty="0" smtClean="0">
                <a:solidFill>
                  <a:srgbClr val="FF0000"/>
                </a:solidFill>
              </a:rPr>
              <a:t>CO</a:t>
            </a:r>
            <a:endParaRPr lang="it-CH" b="1" dirty="0">
              <a:solidFill>
                <a:srgbClr val="FF0000"/>
              </a:solidFill>
            </a:endParaRPr>
          </a:p>
        </p:txBody>
      </p:sp>
    </p:spTree>
    <p:extLst>
      <p:ext uri="{BB962C8B-B14F-4D97-AF65-F5344CB8AC3E}">
        <p14:creationId xmlns:p14="http://schemas.microsoft.com/office/powerpoint/2010/main" val="18397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9836" y="487025"/>
            <a:ext cx="10009112" cy="6370975"/>
          </a:xfrm>
          <a:prstGeom prst="rect">
            <a:avLst/>
          </a:prstGeom>
          <a:noFill/>
        </p:spPr>
        <p:txBody>
          <a:bodyPr wrap="square" rtlCol="0">
            <a:spAutoFit/>
          </a:bodyPr>
          <a:lstStyle/>
          <a:p>
            <a:r>
              <a:rPr lang="it-CH" u="sng" dirty="0" smtClean="0"/>
              <a:t>Art</a:t>
            </a:r>
            <a:r>
              <a:rPr lang="it-CH" u="sng" dirty="0"/>
              <a:t>. 674 cpv. 2 CO:</a:t>
            </a:r>
            <a:r>
              <a:rPr lang="it-CH" dirty="0"/>
              <a:t> </a:t>
            </a:r>
            <a:r>
              <a:rPr lang="it-CH" dirty="0" smtClean="0"/>
              <a:t>«L’assemblea </a:t>
            </a:r>
            <a:r>
              <a:rPr lang="it-CH" dirty="0"/>
              <a:t>generale può deliberare la costituzione di </a:t>
            </a:r>
            <a:r>
              <a:rPr lang="it-CH" b="1" dirty="0"/>
              <a:t>riserve</a:t>
            </a:r>
            <a:r>
              <a:rPr lang="it-CH" dirty="0"/>
              <a:t> che non siano previste dalla legge e dallo statuto o che ne eccedano le esigenze, nella misura in cui ciò sia: 1. necessario per scopi di sostituzione; 2. giustificato per </a:t>
            </a:r>
            <a:r>
              <a:rPr lang="it-CH" b="1" dirty="0"/>
              <a:t>garantire durevolmente la prosperità dell’impresa o la ripartizione di un dividendo </a:t>
            </a:r>
            <a:r>
              <a:rPr lang="it-CH" dirty="0"/>
              <a:t>quanto costante possibile, tenendo conto degli interessi di tutti gli azionisti</a:t>
            </a:r>
            <a:r>
              <a:rPr lang="it-CH" dirty="0" smtClean="0"/>
              <a:t>.»</a:t>
            </a:r>
            <a:endParaRPr lang="it-CH" dirty="0"/>
          </a:p>
          <a:p>
            <a:endParaRPr lang="it-CH" dirty="0"/>
          </a:p>
          <a:p>
            <a:r>
              <a:rPr lang="it-CH" u="sng" dirty="0"/>
              <a:t>Art. 675 cpv. 2 CO:</a:t>
            </a:r>
            <a:r>
              <a:rPr lang="it-CH" dirty="0"/>
              <a:t> </a:t>
            </a:r>
            <a:r>
              <a:rPr lang="it-CH" dirty="0" smtClean="0"/>
              <a:t>«</a:t>
            </a:r>
            <a:r>
              <a:rPr lang="it-CH" b="1" dirty="0" smtClean="0"/>
              <a:t>Possono </a:t>
            </a:r>
            <a:r>
              <a:rPr lang="it-CH" b="1" dirty="0"/>
              <a:t>essere prelevati dividendi solo sopra l’utile risultante dal bilancio e sulle riserve all’uopo costituite</a:t>
            </a:r>
            <a:r>
              <a:rPr lang="it-CH" dirty="0" smtClean="0"/>
              <a:t>.»</a:t>
            </a:r>
            <a:endParaRPr lang="it-CH" dirty="0"/>
          </a:p>
          <a:p>
            <a:endParaRPr lang="it-CH" dirty="0"/>
          </a:p>
          <a:p>
            <a:r>
              <a:rPr lang="it-CH" u="sng" dirty="0"/>
              <a:t>Art. 677 CO:</a:t>
            </a:r>
            <a:r>
              <a:rPr lang="it-CH" dirty="0"/>
              <a:t> </a:t>
            </a:r>
            <a:r>
              <a:rPr lang="it-CH" dirty="0" smtClean="0"/>
              <a:t>«Quote </a:t>
            </a:r>
            <a:r>
              <a:rPr lang="it-CH" dirty="0"/>
              <a:t>di utili (</a:t>
            </a:r>
            <a:r>
              <a:rPr lang="it-CH" b="1" dirty="0" err="1"/>
              <a:t>tantièmes</a:t>
            </a:r>
            <a:r>
              <a:rPr lang="it-CH" dirty="0"/>
              <a:t>) possono essere attribuite agli amministratori solo se prelevate sull’utile risultante dal bilancio, </a:t>
            </a:r>
            <a:r>
              <a:rPr lang="it-CH" b="1" dirty="0"/>
              <a:t>dopo l’assegnazione alla riserva legale e la ripartizione, tra gli azionisti, di un dividendo del 5 per cento o della percentuale superiore che fosse prevista nello statuto</a:t>
            </a:r>
            <a:r>
              <a:rPr lang="it-CH" dirty="0" smtClean="0"/>
              <a:t>.»</a:t>
            </a:r>
            <a:endParaRPr lang="it-CH" dirty="0"/>
          </a:p>
          <a:p>
            <a:endParaRPr lang="it-CH" dirty="0"/>
          </a:p>
        </p:txBody>
      </p:sp>
      <p:sp>
        <p:nvSpPr>
          <p:cNvPr id="3" name="CasellaDiTesto 2"/>
          <p:cNvSpPr txBox="1"/>
          <p:nvPr/>
        </p:nvSpPr>
        <p:spPr>
          <a:xfrm>
            <a:off x="10702924" y="404664"/>
            <a:ext cx="702436" cy="443198"/>
          </a:xfrm>
          <a:prstGeom prst="rect">
            <a:avLst/>
          </a:prstGeom>
          <a:noFill/>
        </p:spPr>
        <p:txBody>
          <a:bodyPr wrap="none" rtlCol="0">
            <a:spAutoFit/>
          </a:bodyPr>
          <a:lstStyle/>
          <a:p>
            <a:pPr>
              <a:lnSpc>
                <a:spcPct val="95000"/>
              </a:lnSpc>
            </a:pPr>
            <a:r>
              <a:rPr lang="it-CH" b="1" dirty="0" smtClean="0">
                <a:solidFill>
                  <a:srgbClr val="FF0000"/>
                </a:solidFill>
              </a:rPr>
              <a:t>CO</a:t>
            </a:r>
            <a:endParaRPr lang="it-CH" b="1" dirty="0">
              <a:solidFill>
                <a:srgbClr val="FF0000"/>
              </a:solidFill>
            </a:endParaRPr>
          </a:p>
        </p:txBody>
      </p:sp>
    </p:spTree>
    <p:extLst>
      <p:ext uri="{BB962C8B-B14F-4D97-AF65-F5344CB8AC3E}">
        <p14:creationId xmlns:p14="http://schemas.microsoft.com/office/powerpoint/2010/main" val="12735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7828" y="764704"/>
            <a:ext cx="9433048" cy="2677656"/>
          </a:xfrm>
          <a:prstGeom prst="rect">
            <a:avLst/>
          </a:prstGeom>
        </p:spPr>
        <p:txBody>
          <a:bodyPr wrap="square">
            <a:spAutoFit/>
          </a:bodyPr>
          <a:lstStyle/>
          <a:p>
            <a:r>
              <a:rPr lang="it-CH" u="sng" dirty="0"/>
              <a:t>Art. 798 cpv. 1 CO:</a:t>
            </a:r>
            <a:r>
              <a:rPr lang="it-CH" dirty="0"/>
              <a:t> </a:t>
            </a:r>
            <a:r>
              <a:rPr lang="it-CH" dirty="0" smtClean="0"/>
              <a:t>«Possono </a:t>
            </a:r>
            <a:r>
              <a:rPr lang="it-CH" dirty="0"/>
              <a:t>essere prelevati </a:t>
            </a:r>
            <a:r>
              <a:rPr lang="it-CH" b="1" dirty="0"/>
              <a:t>dividendi soltanto sull’utile risultante dal bilancio e sulle riserve costituite a tal fine</a:t>
            </a:r>
            <a:r>
              <a:rPr lang="it-CH" dirty="0" smtClean="0"/>
              <a:t>.»</a:t>
            </a:r>
            <a:endParaRPr lang="it-CH" dirty="0"/>
          </a:p>
          <a:p>
            <a:endParaRPr lang="it-CH" dirty="0"/>
          </a:p>
          <a:p>
            <a:r>
              <a:rPr lang="it-CH" u="sng" dirty="0"/>
              <a:t>Art. 798 cpv. 2 CO:</a:t>
            </a:r>
            <a:r>
              <a:rPr lang="it-CH" dirty="0"/>
              <a:t> </a:t>
            </a:r>
            <a:r>
              <a:rPr lang="it-CH" dirty="0" smtClean="0"/>
              <a:t>«Il </a:t>
            </a:r>
            <a:r>
              <a:rPr lang="it-CH" dirty="0"/>
              <a:t>dividendo non può essere determinato prima che siano state assegnate alle </a:t>
            </a:r>
            <a:r>
              <a:rPr lang="it-CH" b="1" dirty="0"/>
              <a:t>riserve legali </a:t>
            </a:r>
            <a:r>
              <a:rPr lang="it-CH" dirty="0"/>
              <a:t>e statutarie le somme loro destinate dalla legge e dallo statuto</a:t>
            </a:r>
            <a:r>
              <a:rPr lang="it-CH" dirty="0" smtClean="0"/>
              <a:t>.»</a:t>
            </a:r>
            <a:endParaRPr lang="it-CH" dirty="0"/>
          </a:p>
        </p:txBody>
      </p:sp>
      <p:sp>
        <p:nvSpPr>
          <p:cNvPr id="3" name="CasellaDiTesto 2"/>
          <p:cNvSpPr txBox="1"/>
          <p:nvPr/>
        </p:nvSpPr>
        <p:spPr>
          <a:xfrm>
            <a:off x="10630916" y="620688"/>
            <a:ext cx="702436" cy="443198"/>
          </a:xfrm>
          <a:prstGeom prst="rect">
            <a:avLst/>
          </a:prstGeom>
          <a:noFill/>
        </p:spPr>
        <p:txBody>
          <a:bodyPr wrap="none" rtlCol="0">
            <a:spAutoFit/>
          </a:bodyPr>
          <a:lstStyle/>
          <a:p>
            <a:pPr>
              <a:lnSpc>
                <a:spcPct val="95000"/>
              </a:lnSpc>
            </a:pPr>
            <a:r>
              <a:rPr lang="it-CH" b="1" dirty="0" smtClean="0">
                <a:solidFill>
                  <a:srgbClr val="FF0000"/>
                </a:solidFill>
              </a:rPr>
              <a:t>CO</a:t>
            </a:r>
            <a:endParaRPr lang="it-CH" b="1" dirty="0">
              <a:solidFill>
                <a:srgbClr val="FF0000"/>
              </a:solidFill>
            </a:endParaRPr>
          </a:p>
        </p:txBody>
      </p:sp>
    </p:spTree>
    <p:extLst>
      <p:ext uri="{BB962C8B-B14F-4D97-AF65-F5344CB8AC3E}">
        <p14:creationId xmlns:p14="http://schemas.microsoft.com/office/powerpoint/2010/main" val="274638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909836" y="692696"/>
            <a:ext cx="11161240" cy="5184576"/>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it-IT" u="sng" dirty="0" smtClean="0"/>
              <a:t>Art. 20 cpv.1 </a:t>
            </a:r>
            <a:r>
              <a:rPr lang="it-IT" u="sng" dirty="0" err="1" smtClean="0"/>
              <a:t>lit</a:t>
            </a:r>
            <a:r>
              <a:rPr lang="it-IT" u="sng" dirty="0" smtClean="0"/>
              <a:t>. a </a:t>
            </a:r>
            <a:r>
              <a:rPr lang="it-IT" u="sng" dirty="0" err="1" smtClean="0"/>
              <a:t>LIFD</a:t>
            </a:r>
            <a:r>
              <a:rPr lang="it-IT" u="sng" dirty="0" smtClean="0"/>
              <a:t>, Art. 19 cpv. 1 </a:t>
            </a:r>
            <a:r>
              <a:rPr lang="it-IT" u="sng" dirty="0" err="1" smtClean="0"/>
              <a:t>lit</a:t>
            </a:r>
            <a:r>
              <a:rPr lang="it-IT" u="sng" dirty="0" smtClean="0"/>
              <a:t>. c LT:</a:t>
            </a:r>
          </a:p>
          <a:p>
            <a:pPr marL="0" indent="0">
              <a:lnSpc>
                <a:spcPct val="100000"/>
              </a:lnSpc>
              <a:spcBef>
                <a:spcPts val="0"/>
              </a:spcBef>
              <a:buFont typeface="Arial" pitchFamily="34" charset="0"/>
              <a:buNone/>
            </a:pPr>
            <a:r>
              <a:rPr lang="it-IT" dirty="0" smtClean="0"/>
              <a:t>«</a:t>
            </a:r>
            <a:r>
              <a:rPr lang="it-CH" dirty="0" smtClean="0"/>
              <a:t>Sono imponibili i redditi da sostanza mobiliare, segnatamente</a:t>
            </a:r>
            <a:r>
              <a:rPr lang="it-IT" dirty="0" smtClean="0"/>
              <a:t>…</a:t>
            </a:r>
            <a:r>
              <a:rPr lang="it-CH" dirty="0" smtClean="0"/>
              <a:t>i </a:t>
            </a:r>
            <a:r>
              <a:rPr lang="it-CH" b="1" dirty="0" smtClean="0"/>
              <a:t>dividendi</a:t>
            </a:r>
            <a:r>
              <a:rPr lang="it-CH" dirty="0" smtClean="0"/>
              <a:t>, le quote di utili, le eccedenze di liquidazione come pure i vantaggi valutabili in denaro risultanti da partecipazioni di qualsiasi genere…</a:t>
            </a:r>
            <a:r>
              <a:rPr lang="it-IT" dirty="0" smtClean="0"/>
              <a:t>»</a:t>
            </a:r>
          </a:p>
          <a:p>
            <a:pPr marL="0" indent="0">
              <a:lnSpc>
                <a:spcPct val="100000"/>
              </a:lnSpc>
              <a:spcBef>
                <a:spcPts val="0"/>
              </a:spcBef>
              <a:buFont typeface="Arial" pitchFamily="34" charset="0"/>
              <a:buNone/>
            </a:pPr>
            <a:endParaRPr lang="it-IT" u="sng" dirty="0" smtClean="0"/>
          </a:p>
          <a:p>
            <a:pPr marL="0" indent="0">
              <a:lnSpc>
                <a:spcPct val="100000"/>
              </a:lnSpc>
              <a:spcBef>
                <a:spcPts val="0"/>
              </a:spcBef>
              <a:buFont typeface="Arial" pitchFamily="34" charset="0"/>
              <a:buNone/>
            </a:pPr>
            <a:r>
              <a:rPr lang="it-IT" u="sng" dirty="0" smtClean="0"/>
              <a:t>Art. 18b cpv. 1 </a:t>
            </a:r>
            <a:r>
              <a:rPr lang="it-IT" u="sng" dirty="0" err="1" smtClean="0"/>
              <a:t>LIFD</a:t>
            </a:r>
            <a:r>
              <a:rPr lang="it-IT" u="sng" dirty="0" smtClean="0"/>
              <a:t>, Art. 17b cpv. 1 LT: </a:t>
            </a:r>
            <a:endParaRPr lang="it-IT" dirty="0" smtClean="0"/>
          </a:p>
          <a:p>
            <a:pPr marL="0" indent="0">
              <a:lnSpc>
                <a:spcPct val="100000"/>
              </a:lnSpc>
              <a:spcBef>
                <a:spcPts val="0"/>
              </a:spcBef>
              <a:buFont typeface="Arial" pitchFamily="34" charset="0"/>
              <a:buNone/>
            </a:pPr>
            <a:r>
              <a:rPr lang="it-CH" dirty="0" smtClean="0"/>
              <a:t>«I dividendi, le quote di utili, le eccedenze di liquidazione…sono </a:t>
            </a:r>
            <a:r>
              <a:rPr lang="it-CH" b="1" dirty="0" smtClean="0"/>
              <a:t>imponibili in ragione del 50 per cento</a:t>
            </a:r>
            <a:r>
              <a:rPr lang="it-IT" dirty="0" smtClean="0"/>
              <a:t>...</a:t>
            </a:r>
            <a:r>
              <a:rPr lang="it-CH" dirty="0" smtClean="0"/>
              <a:t> se questi diritti di partecipazione rappresentano almeno il </a:t>
            </a:r>
            <a:r>
              <a:rPr lang="it-CH" b="1" dirty="0" smtClean="0"/>
              <a:t>10 per cento </a:t>
            </a:r>
            <a:r>
              <a:rPr lang="it-CH" dirty="0" smtClean="0"/>
              <a:t>del capitale azionario …</a:t>
            </a:r>
            <a:r>
              <a:rPr lang="it-IT" dirty="0" smtClean="0"/>
              <a:t>»</a:t>
            </a:r>
          </a:p>
          <a:p>
            <a:pPr marL="0" indent="0">
              <a:lnSpc>
                <a:spcPct val="100000"/>
              </a:lnSpc>
              <a:spcBef>
                <a:spcPts val="0"/>
              </a:spcBef>
              <a:buFont typeface="Arial" pitchFamily="34" charset="0"/>
              <a:buNone/>
            </a:pPr>
            <a:endParaRPr lang="it-IT" dirty="0" smtClean="0"/>
          </a:p>
          <a:p>
            <a:pPr marL="0" indent="0">
              <a:lnSpc>
                <a:spcPct val="100000"/>
              </a:lnSpc>
              <a:spcBef>
                <a:spcPts val="0"/>
              </a:spcBef>
              <a:buFont typeface="Arial" pitchFamily="34" charset="0"/>
              <a:buNone/>
            </a:pPr>
            <a:r>
              <a:rPr lang="it-IT" u="sng" dirty="0" smtClean="0"/>
              <a:t>Art. 20 cpv. 1bis </a:t>
            </a:r>
            <a:r>
              <a:rPr lang="it-IT" u="sng" dirty="0" err="1" smtClean="0"/>
              <a:t>LIFD</a:t>
            </a:r>
            <a:r>
              <a:rPr lang="it-IT" u="sng" dirty="0" smtClean="0"/>
              <a:t>, Art. 19 cpv. 1bis LT:</a:t>
            </a:r>
          </a:p>
          <a:p>
            <a:pPr marL="0" indent="0">
              <a:lnSpc>
                <a:spcPct val="100000"/>
              </a:lnSpc>
              <a:spcBef>
                <a:spcPts val="0"/>
              </a:spcBef>
              <a:buNone/>
            </a:pPr>
            <a:r>
              <a:rPr lang="it-IT" dirty="0" smtClean="0"/>
              <a:t>«</a:t>
            </a:r>
            <a:r>
              <a:rPr lang="it-CH" dirty="0" smtClean="0"/>
              <a:t>I dividendi, le quote di utili, le eccedenze di liquidazione come pure le prestazioni valutabili in denaro…sono </a:t>
            </a:r>
            <a:r>
              <a:rPr lang="it-CH" b="1" dirty="0" smtClean="0"/>
              <a:t>imponibili in ragione del 60 per cento</a:t>
            </a:r>
            <a:r>
              <a:rPr lang="it-CH" dirty="0"/>
              <a:t>…se questi diritti di partecipazione rappresentano almeno il </a:t>
            </a:r>
            <a:r>
              <a:rPr lang="it-CH" b="1" dirty="0"/>
              <a:t>10 per cento</a:t>
            </a:r>
            <a:r>
              <a:rPr lang="it-CH" dirty="0"/>
              <a:t> del capitale </a:t>
            </a:r>
            <a:r>
              <a:rPr lang="it-CH" dirty="0" smtClean="0"/>
              <a:t>azionario…</a:t>
            </a:r>
            <a:r>
              <a:rPr lang="it-IT" dirty="0" smtClean="0"/>
              <a:t>»</a:t>
            </a:r>
          </a:p>
          <a:p>
            <a:pPr marL="0" indent="0">
              <a:lnSpc>
                <a:spcPct val="100000"/>
              </a:lnSpc>
              <a:spcBef>
                <a:spcPts val="0"/>
              </a:spcBef>
              <a:buFont typeface="Arial" pitchFamily="34" charset="0"/>
              <a:buNone/>
            </a:pPr>
            <a:endParaRPr lang="it-IT" dirty="0" smtClean="0"/>
          </a:p>
          <a:p>
            <a:pPr marL="0" indent="0">
              <a:lnSpc>
                <a:spcPct val="100000"/>
              </a:lnSpc>
              <a:spcBef>
                <a:spcPts val="0"/>
              </a:spcBef>
              <a:buFont typeface="Arial" pitchFamily="34" charset="0"/>
              <a:buNone/>
            </a:pPr>
            <a:endParaRPr lang="it-CH" dirty="0"/>
          </a:p>
        </p:txBody>
      </p:sp>
      <p:sp>
        <p:nvSpPr>
          <p:cNvPr id="3" name="CasellaDiTesto 2"/>
          <p:cNvSpPr txBox="1"/>
          <p:nvPr/>
        </p:nvSpPr>
        <p:spPr>
          <a:xfrm>
            <a:off x="9742818" y="620688"/>
            <a:ext cx="1446230" cy="443198"/>
          </a:xfrm>
          <a:prstGeom prst="rect">
            <a:avLst/>
          </a:prstGeom>
          <a:noFill/>
        </p:spPr>
        <p:txBody>
          <a:bodyPr wrap="none" rtlCol="0">
            <a:spAutoFit/>
          </a:bodyPr>
          <a:lstStyle/>
          <a:p>
            <a:pPr>
              <a:lnSpc>
                <a:spcPct val="95000"/>
              </a:lnSpc>
            </a:pPr>
            <a:r>
              <a:rPr lang="it-CH" b="1" dirty="0" err="1" smtClean="0">
                <a:solidFill>
                  <a:srgbClr val="FF0000"/>
                </a:solidFill>
              </a:rPr>
              <a:t>LIFD</a:t>
            </a:r>
            <a:r>
              <a:rPr lang="it-CH" b="1" dirty="0" smtClean="0">
                <a:solidFill>
                  <a:srgbClr val="FF0000"/>
                </a:solidFill>
              </a:rPr>
              <a:t> – LT </a:t>
            </a:r>
            <a:endParaRPr lang="it-CH" b="1" dirty="0">
              <a:solidFill>
                <a:srgbClr val="FF0000"/>
              </a:solidFill>
            </a:endParaRPr>
          </a:p>
        </p:txBody>
      </p:sp>
    </p:spTree>
    <p:extLst>
      <p:ext uri="{BB962C8B-B14F-4D97-AF65-F5344CB8AC3E}">
        <p14:creationId xmlns:p14="http://schemas.microsoft.com/office/powerpoint/2010/main" val="38257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117309" y="1159933"/>
            <a:ext cx="10157354" cy="4470400"/>
          </a:xfrm>
          <a:prstGeom prst="rect">
            <a:avLst/>
          </a:prstGeom>
        </p:spPr>
        <p:txBody>
          <a:bodyPr>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it-CH" u="sng" dirty="0" smtClean="0"/>
              <a:t>Art. 7 cpv. 1 </a:t>
            </a:r>
            <a:r>
              <a:rPr lang="it-CH" u="sng" dirty="0" err="1" smtClean="0"/>
              <a:t>lett</a:t>
            </a:r>
            <a:r>
              <a:rPr lang="it-CH" u="sng" dirty="0" smtClean="0"/>
              <a:t>. d </a:t>
            </a:r>
            <a:r>
              <a:rPr lang="it-CH" u="sng" dirty="0" err="1" smtClean="0"/>
              <a:t>OAVS</a:t>
            </a:r>
            <a:r>
              <a:rPr lang="it-CH" u="sng" dirty="0" smtClean="0"/>
              <a:t>:</a:t>
            </a:r>
            <a:r>
              <a:rPr lang="it-CH" dirty="0" smtClean="0"/>
              <a:t> «Il salario determinante comprende… le partecipazioni dei salariati agli utili, nella misura in cui tali proventi </a:t>
            </a:r>
            <a:r>
              <a:rPr lang="it-CH" b="1" dirty="0" smtClean="0"/>
              <a:t>eccedono l’interesse di un capitale eventualmente investito</a:t>
            </a:r>
            <a:r>
              <a:rPr lang="it-CH" dirty="0" smtClean="0"/>
              <a:t>.»</a:t>
            </a:r>
          </a:p>
          <a:p>
            <a:pPr marL="0" indent="0">
              <a:buNone/>
            </a:pPr>
            <a:r>
              <a:rPr lang="it-CH" u="sng" dirty="0" smtClean="0"/>
              <a:t>Art. 3bis cpv. 2 (2011.1) </a:t>
            </a:r>
            <a:r>
              <a:rPr lang="it-CH" u="sng" dirty="0" err="1" smtClean="0"/>
              <a:t>DSD</a:t>
            </a:r>
            <a:r>
              <a:rPr lang="it-CH" u="sng" dirty="0" smtClean="0"/>
              <a:t>:</a:t>
            </a:r>
            <a:r>
              <a:rPr lang="it-CH" dirty="0" smtClean="0"/>
              <a:t> «…a certe condizioni, i </a:t>
            </a:r>
            <a:r>
              <a:rPr lang="it-CH" b="1" dirty="0" smtClean="0"/>
              <a:t>dividendi</a:t>
            </a:r>
            <a:r>
              <a:rPr lang="it-CH" dirty="0" smtClean="0"/>
              <a:t> e le distribuzioni di simile natura derivanti dall’utile netto di una </a:t>
            </a:r>
            <a:r>
              <a:rPr lang="it-CH" dirty="0" err="1" smtClean="0"/>
              <a:t>PG</a:t>
            </a:r>
            <a:r>
              <a:rPr lang="it-CH" dirty="0" smtClean="0"/>
              <a:t> nella quale il salariato detiene una partecipazione, </a:t>
            </a:r>
            <a:r>
              <a:rPr lang="it-CH" b="1" dirty="0" smtClean="0"/>
              <a:t>devono essere considerati come salario determinante</a:t>
            </a:r>
            <a:r>
              <a:rPr lang="it-CH" dirty="0" smtClean="0"/>
              <a:t>.» </a:t>
            </a:r>
          </a:p>
          <a:p>
            <a:pPr marL="0" indent="0">
              <a:buNone/>
            </a:pPr>
            <a:r>
              <a:rPr lang="it-CH" u="sng" dirty="0" smtClean="0"/>
              <a:t>Art. 3 bis cpv. 2 (2011.7) </a:t>
            </a:r>
            <a:r>
              <a:rPr lang="it-CH" u="sng" dirty="0" err="1" smtClean="0"/>
              <a:t>DSD</a:t>
            </a:r>
            <a:r>
              <a:rPr lang="it-CH" u="sng" dirty="0" smtClean="0"/>
              <a:t>:</a:t>
            </a:r>
            <a:r>
              <a:rPr lang="it-CH" dirty="0" smtClean="0"/>
              <a:t> «I dividendi che superano un </a:t>
            </a:r>
            <a:r>
              <a:rPr lang="it-CH" b="1" dirty="0" smtClean="0"/>
              <a:t>rendimento del 10% del capitale proprio </a:t>
            </a:r>
            <a:r>
              <a:rPr lang="it-CH" dirty="0" smtClean="0"/>
              <a:t>sono presumibilmente sproporzionati.»</a:t>
            </a:r>
          </a:p>
          <a:p>
            <a:pPr marL="0" indent="0">
              <a:buNone/>
            </a:pPr>
            <a:r>
              <a:rPr lang="it-CH" u="sng" dirty="0" err="1" smtClean="0"/>
              <a:t>LAVS</a:t>
            </a:r>
            <a:r>
              <a:rPr lang="it-CH" u="sng" dirty="0" smtClean="0"/>
              <a:t>:</a:t>
            </a:r>
            <a:r>
              <a:rPr lang="it-CH" dirty="0" smtClean="0"/>
              <a:t> «…»</a:t>
            </a:r>
          </a:p>
          <a:p>
            <a:pPr marL="0" indent="0">
              <a:buNone/>
            </a:pPr>
            <a:endParaRPr lang="it-CH" dirty="0" smtClean="0"/>
          </a:p>
          <a:p>
            <a:pPr marL="0" indent="0">
              <a:buNone/>
            </a:pPr>
            <a:endParaRPr lang="it-CH" dirty="0"/>
          </a:p>
        </p:txBody>
      </p:sp>
      <p:sp>
        <p:nvSpPr>
          <p:cNvPr id="3" name="CasellaDiTesto 2"/>
          <p:cNvSpPr txBox="1"/>
          <p:nvPr/>
        </p:nvSpPr>
        <p:spPr>
          <a:xfrm>
            <a:off x="8830716" y="620688"/>
            <a:ext cx="3089307" cy="443198"/>
          </a:xfrm>
          <a:prstGeom prst="rect">
            <a:avLst/>
          </a:prstGeom>
          <a:noFill/>
        </p:spPr>
        <p:txBody>
          <a:bodyPr wrap="none" rtlCol="0">
            <a:spAutoFit/>
          </a:bodyPr>
          <a:lstStyle/>
          <a:p>
            <a:pPr>
              <a:lnSpc>
                <a:spcPct val="95000"/>
              </a:lnSpc>
            </a:pPr>
            <a:r>
              <a:rPr lang="it-CH" b="1" dirty="0" err="1" smtClean="0">
                <a:solidFill>
                  <a:srgbClr val="FF0000"/>
                </a:solidFill>
              </a:rPr>
              <a:t>OAVS</a:t>
            </a:r>
            <a:r>
              <a:rPr lang="it-CH" b="1" dirty="0" smtClean="0">
                <a:solidFill>
                  <a:srgbClr val="FF0000"/>
                </a:solidFill>
              </a:rPr>
              <a:t> – </a:t>
            </a:r>
            <a:r>
              <a:rPr lang="it-CH" b="1" dirty="0" err="1" smtClean="0">
                <a:solidFill>
                  <a:srgbClr val="FF0000"/>
                </a:solidFill>
              </a:rPr>
              <a:t>DSD</a:t>
            </a:r>
            <a:r>
              <a:rPr lang="it-CH" b="1" dirty="0" smtClean="0">
                <a:solidFill>
                  <a:srgbClr val="FF0000"/>
                </a:solidFill>
              </a:rPr>
              <a:t> – </a:t>
            </a:r>
            <a:r>
              <a:rPr lang="it-CH" b="1" dirty="0" err="1" smtClean="0">
                <a:solidFill>
                  <a:srgbClr val="FF0000"/>
                </a:solidFill>
              </a:rPr>
              <a:t>LAVS</a:t>
            </a:r>
            <a:endParaRPr lang="it-CH" b="1" dirty="0">
              <a:solidFill>
                <a:srgbClr val="FF0000"/>
              </a:solidFill>
            </a:endParaRPr>
          </a:p>
        </p:txBody>
      </p:sp>
    </p:spTree>
    <p:extLst>
      <p:ext uri="{BB962C8B-B14F-4D97-AF65-F5344CB8AC3E}">
        <p14:creationId xmlns:p14="http://schemas.microsoft.com/office/powerpoint/2010/main" val="31044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17309" y="620688"/>
            <a:ext cx="4411785" cy="443198"/>
          </a:xfrm>
          <a:prstGeom prst="rect">
            <a:avLst/>
          </a:prstGeom>
        </p:spPr>
        <p:txBody>
          <a:bodyPr wrap="none">
            <a:spAutoFit/>
          </a:bodyPr>
          <a:lstStyle/>
          <a:p>
            <a:pPr>
              <a:lnSpc>
                <a:spcPct val="95000"/>
              </a:lnSpc>
            </a:pPr>
            <a:r>
              <a:rPr lang="it-CH" b="1" u="sng" dirty="0" err="1" smtClean="0"/>
              <a:t>Qual’è</a:t>
            </a:r>
            <a:r>
              <a:rPr lang="it-CH" b="1" u="sng" dirty="0" smtClean="0"/>
              <a:t> il salario adeguato ? </a:t>
            </a:r>
            <a:endParaRPr lang="it-CH" b="1" u="sng" dirty="0"/>
          </a:p>
        </p:txBody>
      </p:sp>
      <p:sp>
        <p:nvSpPr>
          <p:cNvPr id="4" name="CasellaDiTesto 3"/>
          <p:cNvSpPr txBox="1"/>
          <p:nvPr/>
        </p:nvSpPr>
        <p:spPr>
          <a:xfrm>
            <a:off x="9766820" y="620688"/>
            <a:ext cx="1925527" cy="443198"/>
          </a:xfrm>
          <a:prstGeom prst="rect">
            <a:avLst/>
          </a:prstGeom>
          <a:noFill/>
        </p:spPr>
        <p:txBody>
          <a:bodyPr wrap="none" rtlCol="0">
            <a:spAutoFit/>
          </a:bodyPr>
          <a:lstStyle/>
          <a:p>
            <a:pPr>
              <a:lnSpc>
                <a:spcPct val="95000"/>
              </a:lnSpc>
            </a:pPr>
            <a:r>
              <a:rPr lang="it-CH" b="1" dirty="0" err="1" smtClean="0">
                <a:solidFill>
                  <a:srgbClr val="FF0000"/>
                </a:solidFill>
              </a:rPr>
              <a:t>LAVS</a:t>
            </a:r>
            <a:r>
              <a:rPr lang="it-CH" b="1" dirty="0" smtClean="0">
                <a:solidFill>
                  <a:srgbClr val="FF0000"/>
                </a:solidFill>
              </a:rPr>
              <a:t> – </a:t>
            </a:r>
            <a:r>
              <a:rPr lang="it-CH" b="1" dirty="0" err="1" smtClean="0">
                <a:solidFill>
                  <a:srgbClr val="FF0000"/>
                </a:solidFill>
              </a:rPr>
              <a:t>DSD</a:t>
            </a:r>
            <a:r>
              <a:rPr lang="it-CH" b="1" dirty="0" smtClean="0">
                <a:solidFill>
                  <a:srgbClr val="FF0000"/>
                </a:solidFill>
              </a:rPr>
              <a:t> </a:t>
            </a:r>
            <a:endParaRPr lang="it-CH" b="1" dirty="0">
              <a:solidFill>
                <a:srgbClr val="FF0000"/>
              </a:solidFill>
            </a:endParaRPr>
          </a:p>
        </p:txBody>
      </p:sp>
      <p:sp>
        <p:nvSpPr>
          <p:cNvPr id="5" name="CasellaDiTesto 4"/>
          <p:cNvSpPr txBox="1"/>
          <p:nvPr/>
        </p:nvSpPr>
        <p:spPr>
          <a:xfrm>
            <a:off x="1117309" y="1412776"/>
            <a:ext cx="10953767" cy="6057043"/>
          </a:xfrm>
          <a:prstGeom prst="rect">
            <a:avLst/>
          </a:prstGeom>
          <a:noFill/>
        </p:spPr>
        <p:txBody>
          <a:bodyPr wrap="square" rtlCol="0">
            <a:spAutoFit/>
          </a:bodyPr>
          <a:lstStyle/>
          <a:p>
            <a:pPr>
              <a:lnSpc>
                <a:spcPct val="95000"/>
              </a:lnSpc>
            </a:pPr>
            <a:r>
              <a:rPr lang="it-CH" u="sng" dirty="0" smtClean="0"/>
              <a:t>Art. 5 cpv. 2 </a:t>
            </a:r>
            <a:r>
              <a:rPr lang="it-CH" u="sng" dirty="0" err="1" smtClean="0"/>
              <a:t>LAVS</a:t>
            </a:r>
            <a:r>
              <a:rPr lang="it-CH" u="sng" dirty="0" smtClean="0"/>
              <a:t>:</a:t>
            </a:r>
            <a:r>
              <a:rPr lang="it-CH" dirty="0" smtClean="0"/>
              <a:t> «Il salario determinante comprende </a:t>
            </a:r>
            <a:r>
              <a:rPr lang="it-CH" b="1" dirty="0" smtClean="0"/>
              <a:t>qualsiasi retribuzione del lavoro </a:t>
            </a:r>
            <a:r>
              <a:rPr lang="it-CH" dirty="0" smtClean="0"/>
              <a:t>a dipendenza d’altri per un tempo determinato od indeterminato…»</a:t>
            </a:r>
          </a:p>
          <a:p>
            <a:pPr>
              <a:lnSpc>
                <a:spcPct val="95000"/>
              </a:lnSpc>
            </a:pPr>
            <a:endParaRPr lang="it-CH" dirty="0" smtClean="0"/>
          </a:p>
          <a:p>
            <a:pPr>
              <a:lnSpc>
                <a:spcPct val="95000"/>
              </a:lnSpc>
            </a:pPr>
            <a:r>
              <a:rPr lang="it-CH" u="sng" dirty="0" smtClean="0"/>
              <a:t>1001 </a:t>
            </a:r>
            <a:r>
              <a:rPr lang="it-CH" u="sng" dirty="0" err="1" smtClean="0"/>
              <a:t>DSD</a:t>
            </a:r>
            <a:r>
              <a:rPr lang="it-CH" u="sng" dirty="0" smtClean="0"/>
              <a:t>:</a:t>
            </a:r>
            <a:r>
              <a:rPr lang="it-CH" dirty="0" smtClean="0"/>
              <a:t> Fa riferimento all’ art. </a:t>
            </a:r>
            <a:r>
              <a:rPr lang="it-CH" dirty="0"/>
              <a:t>5 </a:t>
            </a:r>
            <a:r>
              <a:rPr lang="it-CH" dirty="0" smtClean="0"/>
              <a:t>cpv. </a:t>
            </a:r>
            <a:r>
              <a:rPr lang="it-CH" dirty="0"/>
              <a:t>2 </a:t>
            </a:r>
            <a:r>
              <a:rPr lang="it-CH" dirty="0" err="1" smtClean="0"/>
              <a:t>LAVS</a:t>
            </a:r>
            <a:r>
              <a:rPr lang="it-CH" dirty="0" smtClean="0"/>
              <a:t>. </a:t>
            </a:r>
          </a:p>
          <a:p>
            <a:pPr>
              <a:lnSpc>
                <a:spcPct val="95000"/>
              </a:lnSpc>
            </a:pPr>
            <a:endParaRPr lang="it-CH" dirty="0"/>
          </a:p>
          <a:p>
            <a:pPr>
              <a:lnSpc>
                <a:spcPct val="95000"/>
              </a:lnSpc>
            </a:pPr>
            <a:r>
              <a:rPr lang="it-CH" u="sng" dirty="0" smtClean="0"/>
              <a:t>1007 </a:t>
            </a:r>
            <a:r>
              <a:rPr lang="it-CH" u="sng" dirty="0" err="1" smtClean="0"/>
              <a:t>DSD</a:t>
            </a:r>
            <a:r>
              <a:rPr lang="it-CH" u="sng" dirty="0" smtClean="0"/>
              <a:t>:</a:t>
            </a:r>
            <a:r>
              <a:rPr lang="it-CH" dirty="0" smtClean="0"/>
              <a:t> La </a:t>
            </a:r>
            <a:r>
              <a:rPr lang="it-CH" dirty="0"/>
              <a:t>retribuzione è costituita da </a:t>
            </a:r>
            <a:r>
              <a:rPr lang="it-CH" b="1" dirty="0"/>
              <a:t>prestazioni in contanti o in natura</a:t>
            </a:r>
            <a:r>
              <a:rPr lang="it-CH" dirty="0"/>
              <a:t>, eventualmente da un credito del </a:t>
            </a:r>
            <a:r>
              <a:rPr lang="it-CH" dirty="0" smtClean="0"/>
              <a:t>salariato.</a:t>
            </a:r>
          </a:p>
          <a:p>
            <a:pPr>
              <a:lnSpc>
                <a:spcPct val="95000"/>
              </a:lnSpc>
            </a:pPr>
            <a:endParaRPr lang="it-CH" dirty="0"/>
          </a:p>
          <a:p>
            <a:pPr>
              <a:lnSpc>
                <a:spcPct val="95000"/>
              </a:lnSpc>
            </a:pPr>
            <a:r>
              <a:rPr lang="de-DE" u="sng" dirty="0"/>
              <a:t>Art. 3bis </a:t>
            </a:r>
            <a:r>
              <a:rPr lang="de-DE" u="sng" dirty="0" err="1"/>
              <a:t>cpv</a:t>
            </a:r>
            <a:r>
              <a:rPr lang="de-DE" u="sng" dirty="0"/>
              <a:t>. 2 (</a:t>
            </a:r>
            <a:r>
              <a:rPr lang="de-DE" u="sng" dirty="0" smtClean="0"/>
              <a:t>2010.1</a:t>
            </a:r>
            <a:r>
              <a:rPr lang="de-DE" u="sng" dirty="0"/>
              <a:t>) </a:t>
            </a:r>
            <a:r>
              <a:rPr lang="de-DE" u="sng" dirty="0" smtClean="0"/>
              <a:t>DSD:</a:t>
            </a:r>
            <a:r>
              <a:rPr lang="it-CH" dirty="0" smtClean="0"/>
              <a:t> Le </a:t>
            </a:r>
            <a:r>
              <a:rPr lang="it-CH" dirty="0"/>
              <a:t>prestazioni derivanti dall'utile netto dato da una persona giuridica a dipendenti che sono contemporaneamente titolari di diritti di partecipazione nella società, fanno parte del salario determinante </a:t>
            </a:r>
            <a:r>
              <a:rPr lang="it-CH" b="1" dirty="0"/>
              <a:t>indipendentemente da come sono stati qualificati se il motivo per cui è stata corrisposta la prestazione </a:t>
            </a:r>
            <a:r>
              <a:rPr lang="it-CH" dirty="0"/>
              <a:t>deriva dal rapporto di lavoro</a:t>
            </a:r>
            <a:r>
              <a:rPr lang="it-CH" dirty="0" smtClean="0"/>
              <a:t>.</a:t>
            </a:r>
            <a:r>
              <a:rPr lang="it-CH" dirty="0"/>
              <a:t> </a:t>
            </a:r>
          </a:p>
          <a:p>
            <a:pPr>
              <a:lnSpc>
                <a:spcPct val="95000"/>
              </a:lnSpc>
            </a:pPr>
            <a:r>
              <a:rPr lang="it-CH" dirty="0" smtClean="0"/>
              <a:t> </a:t>
            </a:r>
            <a:endParaRPr lang="it-CH" dirty="0"/>
          </a:p>
          <a:p>
            <a:pPr>
              <a:lnSpc>
                <a:spcPct val="95000"/>
              </a:lnSpc>
            </a:pPr>
            <a:endParaRPr lang="it-CH" dirty="0"/>
          </a:p>
        </p:txBody>
      </p:sp>
    </p:spTree>
    <p:extLst>
      <p:ext uri="{BB962C8B-B14F-4D97-AF65-F5344CB8AC3E}">
        <p14:creationId xmlns:p14="http://schemas.microsoft.com/office/powerpoint/2010/main" val="35794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53852" y="332656"/>
            <a:ext cx="10153128" cy="6758773"/>
          </a:xfrm>
          <a:prstGeom prst="rect">
            <a:avLst/>
          </a:prstGeom>
          <a:noFill/>
        </p:spPr>
        <p:txBody>
          <a:bodyPr wrap="square" rtlCol="0">
            <a:spAutoFit/>
          </a:bodyPr>
          <a:lstStyle/>
          <a:p>
            <a:pPr>
              <a:lnSpc>
                <a:spcPct val="95000"/>
              </a:lnSpc>
            </a:pPr>
            <a:r>
              <a:rPr lang="it-CH" u="sng" dirty="0" smtClean="0">
                <a:latin typeface="+mj-lt"/>
              </a:rPr>
              <a:t>Art. 3bis cpv. 2 (2011.2) </a:t>
            </a:r>
            <a:r>
              <a:rPr lang="it-CH" u="sng" dirty="0" err="1" smtClean="0">
                <a:latin typeface="+mj-lt"/>
              </a:rPr>
              <a:t>DSD</a:t>
            </a:r>
            <a:r>
              <a:rPr lang="it-CH" u="sng" dirty="0" smtClean="0">
                <a:latin typeface="+mj-lt"/>
              </a:rPr>
              <a:t>:</a:t>
            </a:r>
            <a:r>
              <a:rPr lang="it-CH" dirty="0" smtClean="0">
                <a:latin typeface="+mj-lt"/>
              </a:rPr>
              <a:t> In principio bisogna </a:t>
            </a:r>
            <a:r>
              <a:rPr lang="it-CH" b="1" dirty="0" smtClean="0">
                <a:latin typeface="+mj-lt"/>
              </a:rPr>
              <a:t>rispettare la ripartizione fatta dalla società stessa ed accettata dalle autorità fiscali</a:t>
            </a:r>
            <a:r>
              <a:rPr lang="it-CH" dirty="0" smtClean="0">
                <a:latin typeface="+mj-lt"/>
              </a:rPr>
              <a:t>.</a:t>
            </a:r>
            <a:endParaRPr lang="it-CH" dirty="0" smtClean="0"/>
          </a:p>
          <a:p>
            <a:pPr>
              <a:lnSpc>
                <a:spcPct val="95000"/>
              </a:lnSpc>
            </a:pPr>
            <a:endParaRPr lang="it-CH" dirty="0" smtClean="0">
              <a:latin typeface="+mj-lt"/>
            </a:endParaRPr>
          </a:p>
          <a:p>
            <a:pPr>
              <a:lnSpc>
                <a:spcPct val="95000"/>
              </a:lnSpc>
            </a:pPr>
            <a:r>
              <a:rPr lang="it-CH" u="sng" dirty="0" smtClean="0"/>
              <a:t>Art. 3bis cpv. 2 (2011.3) </a:t>
            </a:r>
            <a:r>
              <a:rPr lang="it-CH" u="sng" dirty="0" err="1" smtClean="0"/>
              <a:t>DSD</a:t>
            </a:r>
            <a:r>
              <a:rPr lang="it-CH" u="sng" dirty="0" smtClean="0"/>
              <a:t>:</a:t>
            </a:r>
            <a:r>
              <a:rPr lang="it-CH" dirty="0" smtClean="0"/>
              <a:t> Per stabilire se esiste una sproporzione manifesta occorre fondarsi </a:t>
            </a:r>
            <a:r>
              <a:rPr lang="it-CH" b="1" dirty="0" smtClean="0"/>
              <a:t>sull‘adeguatezza del salario in base alla prestazione fornita </a:t>
            </a:r>
            <a:r>
              <a:rPr lang="it-CH" dirty="0" smtClean="0"/>
              <a:t>e </a:t>
            </a:r>
            <a:r>
              <a:rPr lang="it-CH" b="1" dirty="0" smtClean="0"/>
              <a:t>sull‘appropriatezza del rendimento del capitale investito</a:t>
            </a:r>
            <a:r>
              <a:rPr lang="it-CH" dirty="0" smtClean="0"/>
              <a:t>.</a:t>
            </a:r>
          </a:p>
          <a:p>
            <a:pPr>
              <a:lnSpc>
                <a:spcPct val="95000"/>
              </a:lnSpc>
            </a:pPr>
            <a:endParaRPr lang="it-CH" dirty="0" smtClean="0">
              <a:latin typeface="+mj-lt"/>
            </a:endParaRPr>
          </a:p>
          <a:p>
            <a:pPr>
              <a:lnSpc>
                <a:spcPct val="95000"/>
              </a:lnSpc>
            </a:pPr>
            <a:r>
              <a:rPr lang="it-CH" u="sng" dirty="0" smtClean="0"/>
              <a:t>Art. 3bis cpv. 2 (2011.4) </a:t>
            </a:r>
            <a:r>
              <a:rPr lang="it-CH" u="sng" dirty="0" err="1" smtClean="0"/>
              <a:t>DSD</a:t>
            </a:r>
            <a:r>
              <a:rPr lang="it-CH" u="sng" dirty="0" smtClean="0"/>
              <a:t>:</a:t>
            </a:r>
            <a:r>
              <a:rPr lang="it-CH" dirty="0" smtClean="0"/>
              <a:t> I dividendi sono da considerare come salario determinante solamente quando siamo in presenza di un </a:t>
            </a:r>
            <a:r>
              <a:rPr lang="it-CH" b="1" dirty="0" smtClean="0"/>
              <a:t>salario insolitamente basso </a:t>
            </a:r>
            <a:r>
              <a:rPr lang="it-CH" b="1" u="sng" dirty="0" smtClean="0"/>
              <a:t>e</a:t>
            </a:r>
            <a:r>
              <a:rPr lang="it-CH" b="1" dirty="0" smtClean="0"/>
              <a:t>, simultaneamente, i dividendi sono troppo elevati</a:t>
            </a:r>
            <a:r>
              <a:rPr lang="it-CH" dirty="0" smtClean="0"/>
              <a:t>.</a:t>
            </a:r>
          </a:p>
          <a:p>
            <a:pPr>
              <a:lnSpc>
                <a:spcPct val="95000"/>
              </a:lnSpc>
            </a:pPr>
            <a:endParaRPr lang="it-CH" b="1" dirty="0" smtClean="0">
              <a:latin typeface="+mj-lt"/>
            </a:endParaRPr>
          </a:p>
          <a:p>
            <a:pPr>
              <a:lnSpc>
                <a:spcPct val="95000"/>
              </a:lnSpc>
            </a:pPr>
            <a:r>
              <a:rPr lang="it-CH" u="sng" dirty="0" smtClean="0"/>
              <a:t>Art. 3bis cpv. 2 (2011.5) </a:t>
            </a:r>
            <a:r>
              <a:rPr lang="it-CH" u="sng" dirty="0" err="1" smtClean="0"/>
              <a:t>DSD</a:t>
            </a:r>
            <a:r>
              <a:rPr lang="it-CH" u="sng" dirty="0" smtClean="0"/>
              <a:t>:</a:t>
            </a:r>
            <a:r>
              <a:rPr lang="it-CH" dirty="0" smtClean="0"/>
              <a:t> Per stabilire se il salario è adeguato in base al tipo di attività, oltre ai compiti occorre considerare anche il </a:t>
            </a:r>
            <a:r>
              <a:rPr lang="it-CH" b="1" dirty="0" smtClean="0"/>
              <a:t>grado di responsabilità, il „</a:t>
            </a:r>
            <a:r>
              <a:rPr lang="it-CH" b="1" dirty="0" err="1" smtClean="0"/>
              <a:t>savoir</a:t>
            </a:r>
            <a:r>
              <a:rPr lang="it-CH" b="1" dirty="0" smtClean="0"/>
              <a:t> </a:t>
            </a:r>
            <a:r>
              <a:rPr lang="it-CH" b="1" dirty="0" err="1" smtClean="0"/>
              <a:t>faire</a:t>
            </a:r>
            <a:r>
              <a:rPr lang="it-CH" b="1" dirty="0" smtClean="0"/>
              <a:t>“, l‘esperienza, la conoscenza nel ramo d‘attività, il tipo di attività ecc</a:t>
            </a:r>
            <a:r>
              <a:rPr lang="it-CH" dirty="0" smtClean="0"/>
              <a:t>. </a:t>
            </a:r>
          </a:p>
          <a:p>
            <a:pPr>
              <a:lnSpc>
                <a:spcPct val="95000"/>
              </a:lnSpc>
            </a:pPr>
            <a:endParaRPr lang="it-CH" dirty="0">
              <a:latin typeface="+mj-lt"/>
            </a:endParaRPr>
          </a:p>
        </p:txBody>
      </p:sp>
      <p:sp>
        <p:nvSpPr>
          <p:cNvPr id="3" name="CasellaDiTesto 2"/>
          <p:cNvSpPr txBox="1"/>
          <p:nvPr/>
        </p:nvSpPr>
        <p:spPr>
          <a:xfrm>
            <a:off x="10630916" y="332656"/>
            <a:ext cx="774571" cy="443198"/>
          </a:xfrm>
          <a:prstGeom prst="rect">
            <a:avLst/>
          </a:prstGeom>
          <a:noFill/>
        </p:spPr>
        <p:txBody>
          <a:bodyPr wrap="none" rtlCol="0">
            <a:spAutoFit/>
          </a:bodyPr>
          <a:lstStyle/>
          <a:p>
            <a:pPr>
              <a:lnSpc>
                <a:spcPct val="95000"/>
              </a:lnSpc>
            </a:pPr>
            <a:r>
              <a:rPr lang="it-CH" b="1" dirty="0" err="1" smtClean="0">
                <a:solidFill>
                  <a:srgbClr val="FF0000"/>
                </a:solidFill>
              </a:rPr>
              <a:t>DSD</a:t>
            </a:r>
            <a:endParaRPr lang="it-CH" b="1" dirty="0">
              <a:solidFill>
                <a:srgbClr val="FF0000"/>
              </a:solidFill>
            </a:endParaRPr>
          </a:p>
        </p:txBody>
      </p:sp>
    </p:spTree>
    <p:extLst>
      <p:ext uri="{BB962C8B-B14F-4D97-AF65-F5344CB8AC3E}">
        <p14:creationId xmlns:p14="http://schemas.microsoft.com/office/powerpoint/2010/main" val="322326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53852" y="2274838"/>
            <a:ext cx="10441160" cy="3631763"/>
          </a:xfrm>
          <a:prstGeom prst="rect">
            <a:avLst/>
          </a:prstGeom>
        </p:spPr>
        <p:txBody>
          <a:bodyPr wrap="square">
            <a:spAutoFit/>
          </a:bodyPr>
          <a:lstStyle/>
          <a:p>
            <a:r>
              <a:rPr lang="it-CH" dirty="0"/>
              <a:t>Unione sindacale </a:t>
            </a:r>
            <a:r>
              <a:rPr lang="it-CH" dirty="0" smtClean="0"/>
              <a:t>svizzera (</a:t>
            </a:r>
            <a:r>
              <a:rPr lang="it-CH" dirty="0" err="1" smtClean="0"/>
              <a:t>USS</a:t>
            </a:r>
            <a:r>
              <a:rPr lang="it-CH" dirty="0" smtClean="0"/>
              <a:t>):</a:t>
            </a:r>
          </a:p>
          <a:p>
            <a:endParaRPr lang="it-CH" dirty="0" smtClean="0"/>
          </a:p>
          <a:p>
            <a:r>
              <a:rPr lang="it-CH" dirty="0" smtClean="0">
                <a:hlinkClick r:id="rId3"/>
              </a:rPr>
              <a:t>http</a:t>
            </a:r>
            <a:r>
              <a:rPr lang="it-CH" dirty="0">
                <a:hlinkClick r:id="rId3"/>
              </a:rPr>
              <a:t>://</a:t>
            </a:r>
            <a:r>
              <a:rPr lang="it-CH" dirty="0" smtClean="0">
                <a:hlinkClick r:id="rId3"/>
              </a:rPr>
              <a:t>www.lohnrechner.ch/rami.html</a:t>
            </a:r>
            <a:endParaRPr lang="it-CH" dirty="0"/>
          </a:p>
          <a:p>
            <a:endParaRPr lang="it-CH" dirty="0" smtClean="0"/>
          </a:p>
          <a:p>
            <a:endParaRPr lang="it-CH" dirty="0" smtClean="0"/>
          </a:p>
          <a:p>
            <a:endParaRPr lang="it-CH" dirty="0"/>
          </a:p>
          <a:p>
            <a:r>
              <a:rPr lang="it-CH" dirty="0" smtClean="0"/>
              <a:t>Ufficio federale di statistica (</a:t>
            </a:r>
            <a:r>
              <a:rPr lang="it-CH" dirty="0" err="1" smtClean="0"/>
              <a:t>UST</a:t>
            </a:r>
            <a:r>
              <a:rPr lang="it-CH" dirty="0" smtClean="0"/>
              <a:t>):</a:t>
            </a:r>
          </a:p>
          <a:p>
            <a:endParaRPr lang="it-CH" dirty="0"/>
          </a:p>
          <a:p>
            <a:r>
              <a:rPr lang="it-CH" u="sng" dirty="0" smtClean="0">
                <a:solidFill>
                  <a:srgbClr val="0070C0"/>
                </a:solidFill>
                <a:hlinkClick r:id="rId4"/>
              </a:rPr>
              <a:t>http</a:t>
            </a:r>
            <a:r>
              <a:rPr lang="it-CH" u="sng" dirty="0">
                <a:solidFill>
                  <a:srgbClr val="0070C0"/>
                </a:solidFill>
                <a:hlinkClick r:id="rId4"/>
              </a:rPr>
              <a:t>://</a:t>
            </a:r>
            <a:r>
              <a:rPr lang="it-CH" u="sng" dirty="0" smtClean="0">
                <a:solidFill>
                  <a:srgbClr val="0070C0"/>
                </a:solidFill>
                <a:hlinkClick r:id="rId4"/>
              </a:rPr>
              <a:t>www.lohnrechner.bfs.admin.ch/Pages/SalariumWizard.aspx</a:t>
            </a:r>
            <a:endParaRPr lang="it-CH" u="sng" dirty="0" smtClean="0">
              <a:solidFill>
                <a:srgbClr val="0070C0"/>
              </a:solidFill>
            </a:endParaRPr>
          </a:p>
          <a:p>
            <a:r>
              <a:rPr lang="it-CH" sz="1400" dirty="0" smtClean="0">
                <a:solidFill>
                  <a:srgbClr val="0070C0"/>
                </a:solidFill>
              </a:rPr>
              <a:t>(selezionare italiano)</a:t>
            </a:r>
            <a:endParaRPr lang="it-CH" sz="1400" dirty="0">
              <a:solidFill>
                <a:srgbClr val="0070C0"/>
              </a:solidFill>
            </a:endParaRPr>
          </a:p>
        </p:txBody>
      </p:sp>
      <p:sp>
        <p:nvSpPr>
          <p:cNvPr id="4" name="Rettangolo 3"/>
          <p:cNvSpPr/>
          <p:nvPr/>
        </p:nvSpPr>
        <p:spPr>
          <a:xfrm>
            <a:off x="1117309" y="620688"/>
            <a:ext cx="4140877" cy="443198"/>
          </a:xfrm>
          <a:prstGeom prst="rect">
            <a:avLst/>
          </a:prstGeom>
        </p:spPr>
        <p:txBody>
          <a:bodyPr wrap="none">
            <a:spAutoFit/>
          </a:bodyPr>
          <a:lstStyle/>
          <a:p>
            <a:pPr>
              <a:lnSpc>
                <a:spcPct val="95000"/>
              </a:lnSpc>
            </a:pPr>
            <a:r>
              <a:rPr lang="it-CH" b="1" dirty="0" smtClean="0"/>
              <a:t>Calcolatori di stipendio (?)</a:t>
            </a:r>
            <a:endParaRPr lang="it-CH" b="1" dirty="0"/>
          </a:p>
        </p:txBody>
      </p:sp>
    </p:spTree>
    <p:extLst>
      <p:ext uri="{BB962C8B-B14F-4D97-AF65-F5344CB8AC3E}">
        <p14:creationId xmlns:p14="http://schemas.microsoft.com/office/powerpoint/2010/main" val="40340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81844" y="692696"/>
            <a:ext cx="11017224" cy="794064"/>
          </a:xfrm>
          <a:prstGeom prst="rect">
            <a:avLst/>
          </a:prstGeom>
          <a:noFill/>
        </p:spPr>
        <p:txBody>
          <a:bodyPr wrap="square" rtlCol="0">
            <a:spAutoFit/>
          </a:bodyPr>
          <a:lstStyle/>
          <a:p>
            <a:pPr>
              <a:lnSpc>
                <a:spcPct val="95000"/>
              </a:lnSpc>
            </a:pPr>
            <a:r>
              <a:rPr lang="it-IT" b="1" u="sng" dirty="0" smtClean="0"/>
              <a:t>Sentenza </a:t>
            </a:r>
            <a:r>
              <a:rPr lang="it-IT" b="1" u="sng" dirty="0"/>
              <a:t>del Tribunale federale n. 9C_107/2008, del 5 giugno 2008</a:t>
            </a:r>
            <a:endParaRPr lang="it-CH" b="1" u="sng" dirty="0"/>
          </a:p>
          <a:p>
            <a:pPr>
              <a:lnSpc>
                <a:spcPct val="95000"/>
              </a:lnSpc>
            </a:pPr>
            <a:endParaRPr lang="it-CH" b="1" u="sng" dirty="0"/>
          </a:p>
        </p:txBody>
      </p:sp>
      <p:sp>
        <p:nvSpPr>
          <p:cNvPr id="3" name="Rettangolo 2"/>
          <p:cNvSpPr/>
          <p:nvPr/>
        </p:nvSpPr>
        <p:spPr>
          <a:xfrm>
            <a:off x="909836" y="1348800"/>
            <a:ext cx="10657184" cy="5355312"/>
          </a:xfrm>
          <a:prstGeom prst="rect">
            <a:avLst/>
          </a:prstGeom>
        </p:spPr>
        <p:txBody>
          <a:bodyPr wrap="square">
            <a:spAutoFit/>
          </a:bodyPr>
          <a:lstStyle/>
          <a:p>
            <a:r>
              <a:rPr lang="it-IT" sz="2200" b="1" dirty="0">
                <a:latin typeface="+mj-lt"/>
                <a:ea typeface="Cambria" panose="02040503050406030204" pitchFamily="18" charset="0"/>
              </a:rPr>
              <a:t>Il signor Y, è azionista, presidente del Consiglio di amministrazione e direttore dell’azienda X, la quale detiene il 100% di due SA. Negli anni 2002-2004 ha ricevuto uno stipendio lordo di 32’103 franchi ed un dividendo lordo di </a:t>
            </a:r>
            <a:r>
              <a:rPr lang="it-IT" sz="2200" b="1" dirty="0" smtClean="0">
                <a:latin typeface="+mj-lt"/>
                <a:ea typeface="Cambria" panose="02040503050406030204" pitchFamily="18" charset="0"/>
              </a:rPr>
              <a:t>134’000 </a:t>
            </a:r>
            <a:r>
              <a:rPr lang="it-IT" sz="2200" b="1" dirty="0">
                <a:latin typeface="+mj-lt"/>
                <a:ea typeface="Cambria" panose="02040503050406030204" pitchFamily="18" charset="0"/>
              </a:rPr>
              <a:t>franchi. Nel 2005 uno stipendio lordo di 31’932 franchi ed un dividendo lordo di 340’000 franchi</a:t>
            </a:r>
            <a:r>
              <a:rPr lang="it-IT" sz="2200" b="1" dirty="0" smtClean="0">
                <a:latin typeface="+mj-lt"/>
                <a:ea typeface="Cambria" panose="02040503050406030204" pitchFamily="18" charset="0"/>
              </a:rPr>
              <a:t>.</a:t>
            </a:r>
          </a:p>
          <a:p>
            <a:endParaRPr lang="it-IT" sz="1800" dirty="0">
              <a:latin typeface="Arial" panose="020B0604020202020204" pitchFamily="34" charset="0"/>
            </a:endParaRPr>
          </a:p>
          <a:p>
            <a:r>
              <a:rPr lang="it-IT" sz="2200" b="1" u="sng" dirty="0" smtClean="0"/>
              <a:t>Considerazioni:</a:t>
            </a:r>
          </a:p>
          <a:p>
            <a:endParaRPr lang="it-IT" sz="1200" b="1" u="sng" dirty="0" smtClean="0"/>
          </a:p>
          <a:p>
            <a:r>
              <a:rPr lang="it-IT" sz="2200" dirty="0" smtClean="0"/>
              <a:t>Il </a:t>
            </a:r>
            <a:r>
              <a:rPr lang="it-IT" sz="2200" dirty="0"/>
              <a:t>salario è adeguato</a:t>
            </a:r>
            <a:r>
              <a:rPr lang="it-IT" sz="2200" dirty="0" smtClean="0"/>
              <a:t>? In </a:t>
            </a:r>
            <a:r>
              <a:rPr lang="it-IT" sz="2200" dirty="0"/>
              <a:t>base a quanto riportato nel Registro di Commercio, lo scopo sociale della società X è di acquistare, gestire e vendere partecipazioni. Nei bilanci 2005, oltre ai costi di gestione, l’unico altro costo riportato era quello dell’onorario (compresi oneri sociali) corrisposto al presidente del Consiglio di amministrazione. Pertanto si evince che l’unica attività svolta dalla società X era quella di gestire le due partecipazioni; di conseguenza il Tribunale federale ha stabilito che un compenso di circa 30’000 franchi è da ritenersi adeguato.</a:t>
            </a:r>
            <a:endParaRPr lang="it-CH" sz="2200" dirty="0"/>
          </a:p>
        </p:txBody>
      </p:sp>
    </p:spTree>
    <p:extLst>
      <p:ext uri="{BB962C8B-B14F-4D97-AF65-F5344CB8AC3E}">
        <p14:creationId xmlns:p14="http://schemas.microsoft.com/office/powerpoint/2010/main" val="405768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53852" y="548680"/>
            <a:ext cx="10225136" cy="5881610"/>
          </a:xfrm>
          <a:prstGeom prst="rect">
            <a:avLst/>
          </a:prstGeom>
          <a:noFill/>
        </p:spPr>
        <p:txBody>
          <a:bodyPr wrap="square" rtlCol="0">
            <a:spAutoFit/>
          </a:bodyPr>
          <a:lstStyle/>
          <a:p>
            <a:pPr>
              <a:lnSpc>
                <a:spcPct val="95000"/>
              </a:lnSpc>
            </a:pPr>
            <a:r>
              <a:rPr lang="it-IT" sz="2200" u="sng" dirty="0" smtClean="0"/>
              <a:t>Il </a:t>
            </a:r>
            <a:r>
              <a:rPr lang="it-IT" sz="2200" u="sng" dirty="0"/>
              <a:t>dividendo è sproporzionato</a:t>
            </a:r>
            <a:r>
              <a:rPr lang="it-IT" sz="2200" u="sng" dirty="0" smtClean="0"/>
              <a:t>?</a:t>
            </a:r>
            <a:r>
              <a:rPr lang="it-IT" sz="2200" dirty="0" smtClean="0"/>
              <a:t> </a:t>
            </a:r>
            <a:r>
              <a:rPr lang="it-IT" sz="2200" i="1" dirty="0" smtClean="0"/>
              <a:t>: </a:t>
            </a:r>
            <a:r>
              <a:rPr lang="it-IT" sz="2200" dirty="0" smtClean="0"/>
              <a:t>La </a:t>
            </a:r>
            <a:r>
              <a:rPr lang="it-IT" sz="2200" dirty="0"/>
              <a:t>parte del dividendo che eccede il 15% del capitale azionario </a:t>
            </a:r>
            <a:r>
              <a:rPr lang="it-IT" sz="2200" dirty="0" smtClean="0"/>
              <a:t>veniva </a:t>
            </a:r>
            <a:r>
              <a:rPr lang="it-IT" sz="2200" dirty="0"/>
              <a:t>considerata stipendio determinante fino ad un ammontare massimo che corrisponde al salario </a:t>
            </a:r>
            <a:r>
              <a:rPr lang="it-IT" sz="2200" dirty="0" smtClean="0"/>
              <a:t>medio (</a:t>
            </a:r>
            <a:r>
              <a:rPr lang="it-IT" sz="2200" i="1" dirty="0"/>
              <a:t>Prassi del Canton </a:t>
            </a:r>
            <a:r>
              <a:rPr lang="it-IT" sz="2200" i="1" dirty="0" err="1"/>
              <a:t>Nidvaldo</a:t>
            </a:r>
            <a:r>
              <a:rPr lang="it-IT" sz="2200" i="1" dirty="0"/>
              <a:t>) </a:t>
            </a:r>
            <a:r>
              <a:rPr lang="it-IT" sz="2200" dirty="0" smtClean="0"/>
              <a:t>.</a:t>
            </a:r>
          </a:p>
          <a:p>
            <a:pPr>
              <a:lnSpc>
                <a:spcPct val="95000"/>
              </a:lnSpc>
            </a:pPr>
            <a:endParaRPr lang="it-IT" sz="2200" dirty="0" smtClean="0"/>
          </a:p>
          <a:p>
            <a:pPr>
              <a:lnSpc>
                <a:spcPct val="95000"/>
              </a:lnSpc>
            </a:pPr>
            <a:r>
              <a:rPr lang="it-IT" sz="2200" dirty="0" smtClean="0"/>
              <a:t>Nel 2008 </a:t>
            </a:r>
            <a:r>
              <a:rPr lang="it-IT" sz="2200" dirty="0"/>
              <a:t>il Tribunale federale </a:t>
            </a:r>
            <a:r>
              <a:rPr lang="it-IT" sz="2200" dirty="0" smtClean="0"/>
              <a:t>definisce </a:t>
            </a:r>
            <a:r>
              <a:rPr lang="it-IT" sz="2200" dirty="0"/>
              <a:t>la prassi del Canton </a:t>
            </a:r>
            <a:r>
              <a:rPr lang="it-IT" sz="2200" dirty="0" err="1"/>
              <a:t>Nidvaldo</a:t>
            </a:r>
            <a:r>
              <a:rPr lang="it-IT" sz="2200" dirty="0"/>
              <a:t> contraria alla legge (“</a:t>
            </a:r>
            <a:r>
              <a:rPr lang="it-IT" sz="2200" i="1" dirty="0" err="1"/>
              <a:t>Gesetzwidrig</a:t>
            </a:r>
            <a:r>
              <a:rPr lang="it-IT" sz="2200" dirty="0"/>
              <a:t>”) poiché essa prevede di rapportare il dividendo al capitale azionario. Per una società anonima il capitale proprio non corrisponde al capitale al azionario, ma vanno considerate anche le </a:t>
            </a:r>
            <a:r>
              <a:rPr lang="it-IT" sz="2200" dirty="0" smtClean="0"/>
              <a:t>riserve.</a:t>
            </a:r>
          </a:p>
          <a:p>
            <a:pPr>
              <a:lnSpc>
                <a:spcPct val="95000"/>
              </a:lnSpc>
            </a:pPr>
            <a:endParaRPr lang="it-IT" sz="2200" dirty="0"/>
          </a:p>
          <a:p>
            <a:pPr>
              <a:lnSpc>
                <a:spcPct val="95000"/>
              </a:lnSpc>
            </a:pPr>
            <a:r>
              <a:rPr lang="it-IT" sz="2200" dirty="0" smtClean="0"/>
              <a:t>Pacchetto azionario: </a:t>
            </a:r>
            <a:r>
              <a:rPr lang="it-IT" sz="2200" dirty="0" err="1" smtClean="0"/>
              <a:t>Fr</a:t>
            </a:r>
            <a:r>
              <a:rPr lang="it-IT" sz="2200" dirty="0" smtClean="0"/>
              <a:t>. 19 milioni (</a:t>
            </a:r>
            <a:r>
              <a:rPr lang="it-IT" sz="2200" dirty="0" err="1" smtClean="0"/>
              <a:t>AFC</a:t>
            </a:r>
            <a:r>
              <a:rPr lang="it-IT" sz="2200" dirty="0" smtClean="0"/>
              <a:t>)</a:t>
            </a:r>
          </a:p>
          <a:p>
            <a:pPr>
              <a:lnSpc>
                <a:spcPct val="95000"/>
              </a:lnSpc>
            </a:pPr>
            <a:r>
              <a:rPr lang="it-IT" sz="2200" dirty="0" smtClean="0"/>
              <a:t>Fino al 2004 Y deteneva il 30%          Rendimento: 2.35%</a:t>
            </a:r>
          </a:p>
          <a:p>
            <a:pPr>
              <a:lnSpc>
                <a:spcPct val="95000"/>
              </a:lnSpc>
            </a:pPr>
            <a:r>
              <a:rPr lang="it-IT" sz="2200" dirty="0" smtClean="0"/>
              <a:t>Nel 2005 Y deteneva il 50%        Rendimento: 3.6%   </a:t>
            </a:r>
          </a:p>
          <a:p>
            <a:pPr>
              <a:lnSpc>
                <a:spcPct val="95000"/>
              </a:lnSpc>
            </a:pPr>
            <a:endParaRPr lang="it-IT" sz="2200" dirty="0"/>
          </a:p>
          <a:p>
            <a:pPr>
              <a:lnSpc>
                <a:spcPct val="95000"/>
              </a:lnSpc>
            </a:pPr>
            <a:r>
              <a:rPr lang="it-CH" sz="2200" b="1" dirty="0" smtClean="0"/>
              <a:t>Il Tribunale federale ha dato torto alla cassa di compensazione del Canton </a:t>
            </a:r>
            <a:r>
              <a:rPr lang="it-CH" sz="2200" b="1" dirty="0" err="1" smtClean="0"/>
              <a:t>Nidvaldo</a:t>
            </a:r>
            <a:r>
              <a:rPr lang="it-CH" sz="2200" b="1" dirty="0" smtClean="0"/>
              <a:t> ed ha accolto il ricorso dell’azienda X.</a:t>
            </a:r>
            <a:endParaRPr lang="it-CH" sz="2200" b="1" dirty="0"/>
          </a:p>
          <a:p>
            <a:pPr>
              <a:lnSpc>
                <a:spcPct val="95000"/>
              </a:lnSpc>
            </a:pPr>
            <a:endParaRPr lang="it-CH" sz="2200" dirty="0"/>
          </a:p>
        </p:txBody>
      </p:sp>
      <p:sp>
        <p:nvSpPr>
          <p:cNvPr id="3" name="Freccia a destra 2"/>
          <p:cNvSpPr/>
          <p:nvPr/>
        </p:nvSpPr>
        <p:spPr>
          <a:xfrm>
            <a:off x="5302324" y="4509120"/>
            <a:ext cx="432048" cy="144016"/>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Freccia a destra 3"/>
          <p:cNvSpPr/>
          <p:nvPr/>
        </p:nvSpPr>
        <p:spPr>
          <a:xfrm>
            <a:off x="4861398" y="4823786"/>
            <a:ext cx="432048" cy="144016"/>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Tree>
    <p:extLst>
      <p:ext uri="{BB962C8B-B14F-4D97-AF65-F5344CB8AC3E}">
        <p14:creationId xmlns:p14="http://schemas.microsoft.com/office/powerpoint/2010/main" val="835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1117308" y="76200"/>
            <a:ext cx="10920703" cy="1397000"/>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spcBef>
                <a:spcPts val="0"/>
              </a:spcBef>
            </a:pPr>
            <a:endParaRPr lang="it-IT" sz="3600" spc="-30" dirty="0" smtClean="0">
              <a:solidFill>
                <a:srgbClr val="374C81"/>
              </a:solidFill>
              <a:latin typeface="Century Gothic"/>
            </a:endParaRPr>
          </a:p>
          <a:p>
            <a:pPr defTabSz="1216152">
              <a:spcBef>
                <a:spcPts val="0"/>
              </a:spcBef>
            </a:pPr>
            <a:r>
              <a:rPr lang="it-IT" sz="3600" spc="-30" dirty="0" smtClean="0">
                <a:solidFill>
                  <a:srgbClr val="374C81"/>
                </a:solidFill>
                <a:latin typeface="Century Gothic"/>
              </a:rPr>
              <a:t>Riforma II dell’imposizione delle imprese</a:t>
            </a:r>
            <a:endParaRPr lang="it-IT" sz="3600" spc="-30" dirty="0">
              <a:solidFill>
                <a:srgbClr val="374C81"/>
              </a:solidFill>
              <a:latin typeface="Century Gothic"/>
            </a:endParaRPr>
          </a:p>
        </p:txBody>
      </p:sp>
      <p:sp>
        <p:nvSpPr>
          <p:cNvPr id="3" name="Content Placeholder 13"/>
          <p:cNvSpPr txBox="1">
            <a:spLocks/>
          </p:cNvSpPr>
          <p:nvPr/>
        </p:nvSpPr>
        <p:spPr>
          <a:xfrm>
            <a:off x="1117308" y="1700808"/>
            <a:ext cx="10157354" cy="4470400"/>
          </a:xfrm>
          <a:prstGeom prst="rect">
            <a:avLst/>
          </a:prstGeom>
        </p:spPr>
        <p:txBody>
          <a:bodyPr>
            <a:normAutofit fontScale="925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it-CH" dirty="0" smtClean="0"/>
              <a:t>Obiettivi</a:t>
            </a:r>
          </a:p>
          <a:p>
            <a:pPr lvl="1"/>
            <a:r>
              <a:rPr lang="it-CH" dirty="0" smtClean="0"/>
              <a:t>rafforza il settore delle imprese e del commercio</a:t>
            </a:r>
          </a:p>
          <a:p>
            <a:pPr lvl="1"/>
            <a:r>
              <a:rPr lang="it-CH" dirty="0" smtClean="0"/>
              <a:t>crea posti di lavoro nelle </a:t>
            </a:r>
            <a:r>
              <a:rPr lang="it-CH" dirty="0" err="1" smtClean="0"/>
              <a:t>PMI</a:t>
            </a:r>
            <a:endParaRPr lang="it-CH" dirty="0" smtClean="0"/>
          </a:p>
          <a:p>
            <a:pPr lvl="1"/>
            <a:r>
              <a:rPr lang="it-CH" dirty="0" smtClean="0"/>
              <a:t>aumenta l’attrattiva della piazza economica svizzera</a:t>
            </a:r>
          </a:p>
          <a:p>
            <a:pPr lvl="1"/>
            <a:endParaRPr lang="it-IT" dirty="0" smtClean="0"/>
          </a:p>
          <a:p>
            <a:r>
              <a:rPr lang="it-IT" dirty="0" smtClean="0"/>
              <a:t>Attenuare la doppia imposizione economica</a:t>
            </a:r>
          </a:p>
          <a:p>
            <a:pPr marL="426645" lvl="1" indent="0">
              <a:buFont typeface="Century Gothic" pitchFamily="34" charset="0"/>
              <a:buNone/>
            </a:pPr>
            <a:endParaRPr lang="it-IT" dirty="0" smtClean="0"/>
          </a:p>
          <a:p>
            <a:r>
              <a:rPr lang="it-CH" i="1" dirty="0" smtClean="0"/>
              <a:t>Problemi</a:t>
            </a:r>
          </a:p>
          <a:p>
            <a:pPr lvl="1"/>
            <a:r>
              <a:rPr lang="it-CH" i="1" dirty="0" smtClean="0"/>
              <a:t>Costituzionalità</a:t>
            </a:r>
          </a:p>
          <a:p>
            <a:pPr lvl="1"/>
            <a:r>
              <a:rPr lang="it-IT" i="1" dirty="0" smtClean="0"/>
              <a:t>Rimborso degli apporti, dell'aggio e dei pagamenti suppletivi</a:t>
            </a:r>
          </a:p>
          <a:p>
            <a:pPr lvl="1"/>
            <a:r>
              <a:rPr lang="it-IT" i="1" dirty="0" smtClean="0"/>
              <a:t>Imposizione attenuata dei redditi da capitale</a:t>
            </a:r>
          </a:p>
          <a:p>
            <a:endParaRPr lang="it-IT" dirty="0" smtClean="0"/>
          </a:p>
        </p:txBody>
      </p:sp>
    </p:spTree>
    <p:extLst>
      <p:ext uri="{BB962C8B-B14F-4D97-AF65-F5344CB8AC3E}">
        <p14:creationId xmlns:p14="http://schemas.microsoft.com/office/powerpoint/2010/main" val="30306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9836" y="341831"/>
            <a:ext cx="11017224" cy="1144929"/>
          </a:xfrm>
          <a:prstGeom prst="rect">
            <a:avLst/>
          </a:prstGeom>
          <a:noFill/>
        </p:spPr>
        <p:txBody>
          <a:bodyPr wrap="square" rtlCol="0">
            <a:spAutoFit/>
          </a:bodyPr>
          <a:lstStyle/>
          <a:p>
            <a:pPr>
              <a:lnSpc>
                <a:spcPct val="95000"/>
              </a:lnSpc>
            </a:pPr>
            <a:r>
              <a:rPr lang="it-IT" b="1" u="sng" dirty="0"/>
              <a:t>Sentenza del Tribunale assicurativo del Canton San Gallo</a:t>
            </a:r>
            <a:r>
              <a:rPr lang="it-IT" b="1" dirty="0"/>
              <a:t>, del 12 febbraio 2010 (“</a:t>
            </a:r>
            <a:r>
              <a:rPr lang="it-IT" b="1" i="1" dirty="0" err="1"/>
              <a:t>Entscheid</a:t>
            </a:r>
            <a:r>
              <a:rPr lang="it-IT" b="1" i="1" dirty="0"/>
              <a:t> </a:t>
            </a:r>
            <a:r>
              <a:rPr lang="it-IT" b="1" i="1" dirty="0" err="1"/>
              <a:t>des</a:t>
            </a:r>
            <a:r>
              <a:rPr lang="it-IT" b="1" i="1" dirty="0"/>
              <a:t> </a:t>
            </a:r>
            <a:r>
              <a:rPr lang="it-IT" b="1" i="1" dirty="0" err="1"/>
              <a:t>Versicherungsgerichts</a:t>
            </a:r>
            <a:r>
              <a:rPr lang="it-IT" b="1" i="1" dirty="0"/>
              <a:t> </a:t>
            </a:r>
            <a:r>
              <a:rPr lang="it-IT" b="1" i="1" dirty="0" err="1"/>
              <a:t>des</a:t>
            </a:r>
            <a:r>
              <a:rPr lang="it-IT" b="1" i="1" dirty="0"/>
              <a:t> </a:t>
            </a:r>
            <a:r>
              <a:rPr lang="it-IT" b="1" i="1" dirty="0" err="1"/>
              <a:t>Kantons</a:t>
            </a:r>
            <a:r>
              <a:rPr lang="it-IT" b="1" i="1" dirty="0"/>
              <a:t> St. </a:t>
            </a:r>
            <a:r>
              <a:rPr lang="it-IT" b="1" i="1" dirty="0" err="1"/>
              <a:t>Gallen</a:t>
            </a:r>
            <a:r>
              <a:rPr lang="it-IT" b="1" i="1" dirty="0"/>
              <a:t> </a:t>
            </a:r>
            <a:r>
              <a:rPr lang="it-IT" b="1" i="1" dirty="0" err="1"/>
              <a:t>vom</a:t>
            </a:r>
            <a:r>
              <a:rPr lang="it-IT" b="1" i="1" dirty="0"/>
              <a:t> 12. </a:t>
            </a:r>
            <a:r>
              <a:rPr lang="it-IT" b="1" i="1" dirty="0" err="1"/>
              <a:t>Februar</a:t>
            </a:r>
            <a:r>
              <a:rPr lang="it-IT" b="1" i="1" dirty="0"/>
              <a:t> 2010, </a:t>
            </a:r>
            <a:r>
              <a:rPr lang="it-IT" b="1" i="1" dirty="0" err="1"/>
              <a:t>AHV</a:t>
            </a:r>
            <a:r>
              <a:rPr lang="it-IT" b="1" i="1" dirty="0"/>
              <a:t> 2009/4 und </a:t>
            </a:r>
            <a:r>
              <a:rPr lang="it-IT" b="1" i="1" dirty="0" err="1"/>
              <a:t>KZL</a:t>
            </a:r>
            <a:r>
              <a:rPr lang="it-IT" b="1" i="1" dirty="0"/>
              <a:t> 2009/1</a:t>
            </a:r>
            <a:r>
              <a:rPr lang="it-IT" b="1" dirty="0"/>
              <a:t>”)</a:t>
            </a:r>
            <a:endParaRPr lang="it-CH" b="1" u="sng" dirty="0"/>
          </a:p>
        </p:txBody>
      </p:sp>
      <p:sp>
        <p:nvSpPr>
          <p:cNvPr id="3" name="Rettangolo 2"/>
          <p:cNvSpPr/>
          <p:nvPr/>
        </p:nvSpPr>
        <p:spPr>
          <a:xfrm>
            <a:off x="909836" y="1628800"/>
            <a:ext cx="10657184" cy="4955203"/>
          </a:xfrm>
          <a:prstGeom prst="rect">
            <a:avLst/>
          </a:prstGeom>
        </p:spPr>
        <p:txBody>
          <a:bodyPr wrap="square">
            <a:spAutoFit/>
          </a:bodyPr>
          <a:lstStyle/>
          <a:p>
            <a:r>
              <a:rPr lang="it-IT" sz="2000" b="1" dirty="0"/>
              <a:t>Il signor A, azionista unico, membro del Consiglio di amministrazione e dirigente della società S ha percepito nell’anno 2007 uno stipendio di 50’843 franchi ed un dividendo di 100’000 franchi. La cassa di compensazione, per lo stesso anno, decide di riqualificare 69’157 franchi in stipendio, affermando che 120’000 franchi corrispondono ad un salario adeguato per la funzione svolta dal signor A (salario determinante). Pertanto chiedono che vengano versati 9’883.15 franchi quali contributi e costi amministrativi e 483.15 franchi quali interessi arretrati</a:t>
            </a:r>
            <a:r>
              <a:rPr lang="it-IT" sz="2000" b="1" dirty="0" smtClean="0"/>
              <a:t>.</a:t>
            </a:r>
          </a:p>
          <a:p>
            <a:r>
              <a:rPr lang="it-IT" sz="2000" b="1" dirty="0"/>
              <a:t>La società S decide di ricorrere al Tribunale assicurativo del Canton San Gallo, volendo riconoscere al massimo uno stipendio di 64’100 franchi, più 5’000 franchi quale contributo spese (auto e spese diverse). </a:t>
            </a:r>
            <a:endParaRPr lang="it-IT" sz="2000" b="1" dirty="0" smtClean="0"/>
          </a:p>
          <a:p>
            <a:r>
              <a:rPr lang="it-IT" sz="2000" b="1" dirty="0" smtClean="0"/>
              <a:t>Nei </a:t>
            </a:r>
            <a:r>
              <a:rPr lang="it-IT" sz="2000" b="1" dirty="0"/>
              <a:t>sei anni precedenti lo stipendio erogato al signor A variava da 160’000 a 180’000 franchi (in media, dunque 170’000 franchi).</a:t>
            </a:r>
            <a:r>
              <a:rPr lang="it-IT" sz="2000" dirty="0"/>
              <a:t> </a:t>
            </a:r>
          </a:p>
          <a:p>
            <a:endParaRPr lang="it-IT" sz="2000" dirty="0"/>
          </a:p>
          <a:p>
            <a:r>
              <a:rPr lang="it-IT" sz="1400" dirty="0"/>
              <a:t>È interessante rilevare che a partire dal 1. gennaio 2007 il Canton San Gallo ha introdotto una forma attenuata di imposizione del dividendo anticipando di due anni l’entrata in vigore della Riforma II dell’imposizione delle imprese (“</a:t>
            </a:r>
            <a:r>
              <a:rPr lang="it-IT" sz="1400" i="1" dirty="0" err="1"/>
              <a:t>Teilsatzverfahren</a:t>
            </a:r>
            <a:r>
              <a:rPr lang="it-IT" sz="1400" dirty="0"/>
              <a:t>”, 50% indipendentemente dal fatto che la partecipazione si trovi nella sostanza privata o commerciale</a:t>
            </a:r>
            <a:r>
              <a:rPr lang="it-IT" sz="1400" dirty="0" smtClean="0"/>
              <a:t>).</a:t>
            </a:r>
            <a:endParaRPr lang="it-CH" sz="2000" dirty="0"/>
          </a:p>
        </p:txBody>
      </p:sp>
    </p:spTree>
    <p:extLst>
      <p:ext uri="{BB962C8B-B14F-4D97-AF65-F5344CB8AC3E}">
        <p14:creationId xmlns:p14="http://schemas.microsoft.com/office/powerpoint/2010/main" val="19222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3852" y="692696"/>
            <a:ext cx="10657184" cy="6555641"/>
          </a:xfrm>
          <a:prstGeom prst="rect">
            <a:avLst/>
          </a:prstGeom>
        </p:spPr>
        <p:txBody>
          <a:bodyPr wrap="square">
            <a:spAutoFit/>
          </a:bodyPr>
          <a:lstStyle/>
          <a:p>
            <a:pPr lvl="0"/>
            <a:r>
              <a:rPr lang="it-IT" sz="2000" b="1" u="sng" dirty="0" smtClean="0"/>
              <a:t>Considerazioni:</a:t>
            </a:r>
          </a:p>
          <a:p>
            <a:pPr lvl="0"/>
            <a:endParaRPr lang="it-IT" sz="1200" i="1" u="sng" dirty="0"/>
          </a:p>
          <a:p>
            <a:pPr lvl="0"/>
            <a:r>
              <a:rPr lang="it-IT" sz="2000" i="1" u="sng" dirty="0" smtClean="0"/>
              <a:t>continuità</a:t>
            </a:r>
            <a:r>
              <a:rPr lang="it-IT" sz="2000" i="1" u="sng" dirty="0"/>
              <a:t>:</a:t>
            </a:r>
            <a:r>
              <a:rPr lang="it-IT" sz="2000" dirty="0"/>
              <a:t> come mai improvvisamente lo stipendio del signor A si riduce a circa un terzo di quanto era nei sei anni precedenti? Né la società S né A hanno una motivazione plausibile;</a:t>
            </a:r>
            <a:endParaRPr lang="it-CH" sz="2000" dirty="0"/>
          </a:p>
          <a:p>
            <a:pPr lvl="0"/>
            <a:r>
              <a:rPr lang="it-IT" sz="2000" i="1" u="sng" dirty="0"/>
              <a:t>paragone con l’evoluzione remunerativa degli altri dipendenti: </a:t>
            </a:r>
            <a:r>
              <a:rPr lang="it-IT" sz="2000" dirty="0"/>
              <a:t>durante lo stesso periodo gli altri collaboratori hanno visto il loro stipendio rimanere stabile, se non addirittura in leggero aumento;</a:t>
            </a:r>
            <a:endParaRPr lang="it-CH" sz="2000" dirty="0"/>
          </a:p>
          <a:p>
            <a:pPr lvl="0"/>
            <a:r>
              <a:rPr lang="it-IT" sz="2000" i="1" u="sng" dirty="0"/>
              <a:t>rendimento del capitale investito:</a:t>
            </a:r>
            <a:r>
              <a:rPr lang="it-IT" sz="2000" dirty="0"/>
              <a:t> a dipendenza del metodo di valutazione utilizzato questo variava dal 46.3% al 55.6% nel 2007, a fronte di un rendimento dello 0% (nessun dividendo pagato) durante gli anni 2003-2006;</a:t>
            </a:r>
            <a:endParaRPr lang="it-CH" sz="2000" dirty="0"/>
          </a:p>
          <a:p>
            <a:pPr lvl="0"/>
            <a:r>
              <a:rPr lang="it-IT" sz="2000" u="sng" dirty="0"/>
              <a:t>salario usuale considerato il luogo (“</a:t>
            </a:r>
            <a:r>
              <a:rPr lang="it-IT" sz="2000" i="1" u="sng" dirty="0" err="1"/>
              <a:t>ortsüblichen</a:t>
            </a:r>
            <a:r>
              <a:rPr lang="it-IT" sz="2000" i="1" u="sng" dirty="0"/>
              <a:t> </a:t>
            </a:r>
            <a:r>
              <a:rPr lang="it-IT" sz="2000" i="1" u="sng" dirty="0" err="1"/>
              <a:t>Lohn</a:t>
            </a:r>
            <a:r>
              <a:rPr lang="it-IT" sz="2000" u="sng" dirty="0"/>
              <a:t>”):</a:t>
            </a:r>
            <a:r>
              <a:rPr lang="it-IT" sz="2000" dirty="0"/>
              <a:t> difficile dire se 120’000 franchi rappresentino effettivamente un salario adeguato alla situazione in questione, tuttavia, se la società S ed il signor A negli anni passati hanno ritenuto adeguato uno stipendio di 170’000 franchi, non potevano affermare che 120’000 franchi sono troppi.</a:t>
            </a:r>
            <a:endParaRPr lang="it-CH" sz="2000" dirty="0"/>
          </a:p>
          <a:p>
            <a:r>
              <a:rPr lang="it-IT" sz="2000" dirty="0"/>
              <a:t> </a:t>
            </a:r>
            <a:endParaRPr lang="it-CH" sz="2000" dirty="0"/>
          </a:p>
          <a:p>
            <a:r>
              <a:rPr lang="it-IT" sz="2000" b="1" dirty="0"/>
              <a:t>Fatte queste considerazioni il Tribunale assicurativo del Canton San Gallo ha deciso di respingere il </a:t>
            </a:r>
            <a:r>
              <a:rPr lang="it-IT" sz="2000" b="1" dirty="0" smtClean="0"/>
              <a:t>ricorso dando ragione alla cassa di compensazione.</a:t>
            </a:r>
            <a:endParaRPr lang="it-IT" sz="2000" b="1" dirty="0"/>
          </a:p>
          <a:p>
            <a:endParaRPr lang="it-CH" sz="2000" dirty="0"/>
          </a:p>
          <a:p>
            <a:endParaRPr lang="it-CH" sz="2000" dirty="0"/>
          </a:p>
        </p:txBody>
      </p:sp>
    </p:spTree>
    <p:extLst>
      <p:ext uri="{BB962C8B-B14F-4D97-AF65-F5344CB8AC3E}">
        <p14:creationId xmlns:p14="http://schemas.microsoft.com/office/powerpoint/2010/main" val="10438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36841" y="692696"/>
            <a:ext cx="11017224" cy="384721"/>
          </a:xfrm>
          <a:prstGeom prst="rect">
            <a:avLst/>
          </a:prstGeom>
          <a:noFill/>
        </p:spPr>
        <p:txBody>
          <a:bodyPr wrap="square" rtlCol="0">
            <a:spAutoFit/>
          </a:bodyPr>
          <a:lstStyle/>
          <a:p>
            <a:pPr>
              <a:lnSpc>
                <a:spcPct val="95000"/>
              </a:lnSpc>
            </a:pPr>
            <a:r>
              <a:rPr lang="it-IT" sz="2000" b="1" u="sng" dirty="0"/>
              <a:t>Sentenza del Tribunale federale n. 9C_669/2011, del 25 ottobre 2012</a:t>
            </a:r>
            <a:endParaRPr lang="it-CH" sz="2000" b="1" u="sng" dirty="0"/>
          </a:p>
        </p:txBody>
      </p:sp>
      <p:sp>
        <p:nvSpPr>
          <p:cNvPr id="3" name="Rettangolo 2"/>
          <p:cNvSpPr/>
          <p:nvPr/>
        </p:nvSpPr>
        <p:spPr>
          <a:xfrm>
            <a:off x="909836" y="1484784"/>
            <a:ext cx="10657184" cy="4708981"/>
          </a:xfrm>
          <a:prstGeom prst="rect">
            <a:avLst/>
          </a:prstGeom>
        </p:spPr>
        <p:txBody>
          <a:bodyPr wrap="square">
            <a:spAutoFit/>
          </a:bodyPr>
          <a:lstStyle/>
          <a:p>
            <a:r>
              <a:rPr lang="it-IT" sz="2000" b="1" dirty="0"/>
              <a:t>Il Signor C. è azionista unico, presidente del Consiglio di amministrazione e gerente della M. SA. Fra il 2003 ed il 2005 dichiarava uno stipendio di 44’000 franchi e nel 2006 di 104’000 franchi. Nel contempo in questi anni percepiva un dividendo di 160’000 franchi. </a:t>
            </a:r>
            <a:r>
              <a:rPr lang="it-IT" sz="2000" b="1" dirty="0" smtClean="0"/>
              <a:t>La cassa di compensazione del Canton </a:t>
            </a:r>
            <a:r>
              <a:rPr lang="it-IT" sz="2000" b="1" dirty="0" err="1" smtClean="0"/>
              <a:t>OW</a:t>
            </a:r>
            <a:r>
              <a:rPr lang="it-IT" sz="2000" b="1" dirty="0" smtClean="0"/>
              <a:t> pretende dalla M.SA il pagamento posticipato dei contributi.</a:t>
            </a:r>
          </a:p>
          <a:p>
            <a:endParaRPr lang="it-IT" sz="2000" dirty="0" smtClean="0">
              <a:latin typeface="Arial" panose="020B0604020202020204" pitchFamily="34" charset="0"/>
            </a:endParaRPr>
          </a:p>
          <a:p>
            <a:endParaRPr lang="it-IT" sz="2000" dirty="0" smtClean="0">
              <a:latin typeface="Arial" panose="020B0604020202020204" pitchFamily="34" charset="0"/>
            </a:endParaRPr>
          </a:p>
          <a:p>
            <a:r>
              <a:rPr lang="it-IT" sz="2000" b="1" u="sng" dirty="0" smtClean="0">
                <a:latin typeface="Arial" panose="020B0604020202020204" pitchFamily="34" charset="0"/>
              </a:rPr>
              <a:t>Considerazioni:</a:t>
            </a:r>
            <a:endParaRPr lang="it-IT" sz="2000" b="1" u="sng" dirty="0">
              <a:latin typeface="Arial" panose="020B0604020202020204" pitchFamily="34" charset="0"/>
            </a:endParaRPr>
          </a:p>
          <a:p>
            <a:endParaRPr lang="it-IT" sz="2000" i="1" dirty="0" smtClean="0"/>
          </a:p>
          <a:p>
            <a:r>
              <a:rPr lang="it-IT" sz="2000" dirty="0" smtClean="0"/>
              <a:t>Il </a:t>
            </a:r>
            <a:r>
              <a:rPr lang="it-IT" sz="2000" dirty="0"/>
              <a:t>salario è adeguato</a:t>
            </a:r>
            <a:r>
              <a:rPr lang="it-IT" sz="2000" dirty="0" smtClean="0"/>
              <a:t>? </a:t>
            </a:r>
          </a:p>
          <a:p>
            <a:r>
              <a:rPr lang="it-IT" sz="2000" dirty="0" smtClean="0"/>
              <a:t>Il </a:t>
            </a:r>
            <a:r>
              <a:rPr lang="it-IT" sz="2000" dirty="0"/>
              <a:t>Tribunale federale ha riconosciuto il fatto che durante il 2003 ed il 2005 lo stipendio era troppo basso rispetto a quanto avrebbe percepito un “</a:t>
            </a:r>
            <a:r>
              <a:rPr lang="it-IT" sz="2000" i="1" dirty="0"/>
              <a:t>terzo indipendente</a:t>
            </a:r>
            <a:r>
              <a:rPr lang="it-IT" sz="2000" dirty="0"/>
              <a:t>”. </a:t>
            </a:r>
          </a:p>
          <a:p>
            <a:endParaRPr lang="it-IT" sz="2000" dirty="0" smtClean="0"/>
          </a:p>
          <a:p>
            <a:r>
              <a:rPr lang="it-IT" sz="2000" dirty="0" smtClean="0"/>
              <a:t>Il dividendo è troppo elevato? </a:t>
            </a:r>
          </a:p>
          <a:p>
            <a:r>
              <a:rPr lang="it-IT" sz="2000" dirty="0" smtClean="0"/>
              <a:t>Nel periodo 2003-2006 il rendimento oscillava fra il 13.1% e il 36.3%. </a:t>
            </a:r>
          </a:p>
        </p:txBody>
      </p:sp>
    </p:spTree>
    <p:extLst>
      <p:ext uri="{BB962C8B-B14F-4D97-AF65-F5344CB8AC3E}">
        <p14:creationId xmlns:p14="http://schemas.microsoft.com/office/powerpoint/2010/main" val="142638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9836" y="836712"/>
            <a:ext cx="10657184" cy="4401205"/>
          </a:xfrm>
          <a:prstGeom prst="rect">
            <a:avLst/>
          </a:prstGeom>
        </p:spPr>
        <p:txBody>
          <a:bodyPr wrap="square">
            <a:spAutoFit/>
          </a:bodyPr>
          <a:lstStyle/>
          <a:p>
            <a:r>
              <a:rPr lang="it-IT" sz="2000" dirty="0" smtClean="0"/>
              <a:t>I </a:t>
            </a:r>
            <a:r>
              <a:rPr lang="it-IT" sz="2000" dirty="0"/>
              <a:t>dividendi distribuiti dal 2003 al 2005 sono stati considerati “</a:t>
            </a:r>
            <a:r>
              <a:rPr lang="it-IT" sz="2000" i="1" dirty="0"/>
              <a:t>dividendi di sostanza</a:t>
            </a:r>
            <a:r>
              <a:rPr lang="it-IT" sz="2000" dirty="0"/>
              <a:t>” maturati fra il ‘93 e il ‘95 e nel 1998. </a:t>
            </a:r>
          </a:p>
          <a:p>
            <a:r>
              <a:rPr lang="it-IT" sz="2000" dirty="0"/>
              <a:t>In quegli anni lo stipendio percepito da C. era stato ritenuto adeguato. </a:t>
            </a:r>
            <a:endParaRPr lang="it-CH" sz="2000" dirty="0"/>
          </a:p>
          <a:p>
            <a:endParaRPr lang="it-IT" sz="2000" dirty="0" smtClean="0"/>
          </a:p>
          <a:p>
            <a:r>
              <a:rPr lang="it-IT" sz="2000" dirty="0" smtClean="0"/>
              <a:t>In effetti negli anni in cui il dividendo di sostanza è maturato, il Signor C. avrebbe </a:t>
            </a:r>
            <a:r>
              <a:rPr lang="it-IT" sz="2000" dirty="0"/>
              <a:t>anche potuto attribuirsi un dividendo importante (anche sproporzionato) senza che questo avrebbe avuto delle conseguenze ai fini dei contributi. </a:t>
            </a:r>
            <a:endParaRPr lang="it-IT" sz="2000" dirty="0" smtClean="0"/>
          </a:p>
          <a:p>
            <a:endParaRPr lang="it-IT" sz="2000" dirty="0" smtClean="0"/>
          </a:p>
          <a:p>
            <a:r>
              <a:rPr lang="it-IT" sz="2000" dirty="0" smtClean="0"/>
              <a:t>Il </a:t>
            </a:r>
            <a:r>
              <a:rPr lang="it-IT" sz="2000" dirty="0"/>
              <a:t>fatto che in quegli anni C. abbia optato per lasciare gli utili all’interno della sua società, decidendo solamente più tardi di prelevarli, non cambia nulla alla sostanza. </a:t>
            </a:r>
            <a:endParaRPr lang="it-IT" sz="2000" dirty="0" smtClean="0"/>
          </a:p>
          <a:p>
            <a:endParaRPr lang="it-IT" sz="2000" dirty="0" smtClean="0"/>
          </a:p>
          <a:p>
            <a:endParaRPr lang="it-IT" sz="2000" dirty="0"/>
          </a:p>
          <a:p>
            <a:endParaRPr lang="it-IT" sz="2000" dirty="0"/>
          </a:p>
          <a:p>
            <a:r>
              <a:rPr lang="it-IT" sz="2000" b="1" dirty="0" smtClean="0"/>
              <a:t>Il </a:t>
            </a:r>
            <a:r>
              <a:rPr lang="it-IT" sz="2000" b="1" dirty="0"/>
              <a:t>ricorso è quindi stato respinto, anche se non all’unanimità dei giudici. </a:t>
            </a:r>
            <a:endParaRPr lang="it-CH" sz="2000" b="1" dirty="0"/>
          </a:p>
        </p:txBody>
      </p:sp>
    </p:spTree>
    <p:extLst>
      <p:ext uri="{BB962C8B-B14F-4D97-AF65-F5344CB8AC3E}">
        <p14:creationId xmlns:p14="http://schemas.microsoft.com/office/powerpoint/2010/main" val="140526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117309" y="476672"/>
            <a:ext cx="10157354" cy="564480"/>
          </a:xfrm>
          <a:prstGeom prst="rect">
            <a:avLst/>
          </a:prstGeom>
        </p:spPr>
        <p:txBody>
          <a:bodyPr>
            <a:normAutofit fontScale="92500" lnSpcReduction="2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it-CH" sz="2400" b="1" dirty="0" smtClean="0"/>
          </a:p>
          <a:p>
            <a:r>
              <a:rPr lang="it-CH" sz="2400" b="1" dirty="0" smtClean="0"/>
              <a:t>Conclusioni – Raccomandazioni (1)</a:t>
            </a:r>
            <a:endParaRPr lang="it-CH" sz="2400" b="1" dirty="0"/>
          </a:p>
        </p:txBody>
      </p:sp>
      <p:sp>
        <p:nvSpPr>
          <p:cNvPr id="3" name="Segnaposto contenuto 2"/>
          <p:cNvSpPr txBox="1">
            <a:spLocks/>
          </p:cNvSpPr>
          <p:nvPr/>
        </p:nvSpPr>
        <p:spPr>
          <a:xfrm>
            <a:off x="1117309" y="1412776"/>
            <a:ext cx="10225136" cy="5141168"/>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lnSpc>
                <a:spcPct val="100000"/>
              </a:lnSpc>
              <a:spcBef>
                <a:spcPts val="0"/>
              </a:spcBef>
              <a:buFont typeface="+mj-lt"/>
              <a:buAutoNum type="arabicPeriod"/>
            </a:pPr>
            <a:r>
              <a:rPr lang="it-IT" sz="2000" smtClean="0"/>
              <a:t>Attenersi alle valutazioni fatte </a:t>
            </a:r>
            <a:r>
              <a:rPr lang="it-IT" sz="2000" b="1" smtClean="0"/>
              <a:t>dall'amministrazione fiscale</a:t>
            </a:r>
            <a:r>
              <a:rPr lang="it-IT" sz="2000" smtClean="0"/>
              <a:t>.</a:t>
            </a:r>
          </a:p>
          <a:p>
            <a:pPr>
              <a:lnSpc>
                <a:spcPct val="100000"/>
              </a:lnSpc>
              <a:spcBef>
                <a:spcPts val="0"/>
              </a:spcBef>
              <a:buFont typeface="+mj-lt"/>
              <a:buAutoNum type="arabicPeriod"/>
            </a:pPr>
            <a:endParaRPr lang="it-IT" sz="2000" smtClean="0"/>
          </a:p>
          <a:p>
            <a:pPr>
              <a:lnSpc>
                <a:spcPct val="100000"/>
              </a:lnSpc>
              <a:spcBef>
                <a:spcPts val="0"/>
              </a:spcBef>
              <a:buFont typeface="+mj-lt"/>
              <a:buAutoNum type="arabicPeriod"/>
            </a:pPr>
            <a:r>
              <a:rPr lang="it-IT" sz="2000" smtClean="0"/>
              <a:t>Seguire il principio del “</a:t>
            </a:r>
            <a:r>
              <a:rPr lang="it-IT" sz="2000" b="1" smtClean="0"/>
              <a:t>terzo indipendente</a:t>
            </a:r>
            <a:r>
              <a:rPr lang="it-IT" sz="2000" smtClean="0"/>
              <a:t>” (</a:t>
            </a:r>
            <a:r>
              <a:rPr lang="it-IT" sz="2000" i="1" smtClean="0"/>
              <a:t>at arm's lenght)</a:t>
            </a:r>
            <a:r>
              <a:rPr lang="it-IT" sz="2000" smtClean="0"/>
              <a:t>.</a:t>
            </a:r>
          </a:p>
          <a:p>
            <a:pPr>
              <a:lnSpc>
                <a:spcPct val="100000"/>
              </a:lnSpc>
              <a:spcBef>
                <a:spcPts val="0"/>
              </a:spcBef>
              <a:buFont typeface="+mj-lt"/>
              <a:buAutoNum type="arabicPeriod"/>
            </a:pPr>
            <a:endParaRPr lang="it-CH" sz="2000" smtClean="0"/>
          </a:p>
          <a:p>
            <a:pPr>
              <a:lnSpc>
                <a:spcPct val="100000"/>
              </a:lnSpc>
              <a:spcBef>
                <a:spcPts val="0"/>
              </a:spcBef>
              <a:buFont typeface="+mj-lt"/>
              <a:buAutoNum type="arabicPeriod"/>
            </a:pPr>
            <a:r>
              <a:rPr lang="it-IT" sz="2000" smtClean="0"/>
              <a:t>Il salario deve tenere in considerazione tutti gli </a:t>
            </a:r>
            <a:r>
              <a:rPr lang="it-IT" sz="2000" b="1" smtClean="0"/>
              <a:t>aspetti rilevanti</a:t>
            </a:r>
            <a:r>
              <a:rPr lang="it-IT" sz="2000" smtClean="0"/>
              <a:t>: </a:t>
            </a:r>
          </a:p>
          <a:p>
            <a:pPr lvl="1">
              <a:lnSpc>
                <a:spcPct val="100000"/>
              </a:lnSpc>
              <a:spcBef>
                <a:spcPts val="0"/>
              </a:spcBef>
            </a:pPr>
            <a:r>
              <a:rPr lang="it-IT" smtClean="0"/>
              <a:t>grado di responsabilità, </a:t>
            </a:r>
          </a:p>
          <a:p>
            <a:pPr lvl="1">
              <a:lnSpc>
                <a:spcPct val="100000"/>
              </a:lnSpc>
              <a:spcBef>
                <a:spcPts val="0"/>
              </a:spcBef>
            </a:pPr>
            <a:r>
              <a:rPr lang="it-IT" i="1" smtClean="0"/>
              <a:t>know-how</a:t>
            </a:r>
            <a:r>
              <a:rPr lang="it-IT" smtClean="0"/>
              <a:t>, esperienza, conoscenze specifiche e </a:t>
            </a:r>
          </a:p>
          <a:p>
            <a:pPr lvl="1">
              <a:lnSpc>
                <a:spcPct val="100000"/>
              </a:lnSpc>
              <a:spcBef>
                <a:spcPts val="0"/>
              </a:spcBef>
            </a:pPr>
            <a:r>
              <a:rPr lang="it-IT" smtClean="0"/>
              <a:t>tipo di attività.</a:t>
            </a:r>
          </a:p>
          <a:p>
            <a:pPr lvl="1">
              <a:lnSpc>
                <a:spcPct val="100000"/>
              </a:lnSpc>
              <a:spcBef>
                <a:spcPts val="0"/>
              </a:spcBef>
            </a:pPr>
            <a:endParaRPr lang="it-CH" smtClean="0"/>
          </a:p>
          <a:p>
            <a:pPr>
              <a:lnSpc>
                <a:spcPct val="100000"/>
              </a:lnSpc>
              <a:spcBef>
                <a:spcPts val="0"/>
              </a:spcBef>
              <a:buFont typeface="+mj-lt"/>
              <a:buAutoNum type="arabicPeriod"/>
            </a:pPr>
            <a:r>
              <a:rPr lang="it-IT" sz="2000" smtClean="0"/>
              <a:t>Non vi sono i </a:t>
            </a:r>
            <a:r>
              <a:rPr lang="it-IT" sz="2000" b="1" smtClean="0"/>
              <a:t>presupposti legali per contestare un dividendo</a:t>
            </a:r>
            <a:r>
              <a:rPr lang="it-IT" sz="2000" smtClean="0"/>
              <a:t> (se CO rispettato).</a:t>
            </a:r>
            <a:endParaRPr lang="it-CH" sz="2000" smtClean="0"/>
          </a:p>
          <a:p>
            <a:pPr lvl="1">
              <a:lnSpc>
                <a:spcPct val="100000"/>
              </a:lnSpc>
              <a:spcBef>
                <a:spcPts val="0"/>
              </a:spcBef>
            </a:pPr>
            <a:r>
              <a:rPr lang="it-IT" smtClean="0"/>
              <a:t>Il salario potrebbe essere insufficiente anche in assenza di dividendo.</a:t>
            </a:r>
          </a:p>
          <a:p>
            <a:pPr lvl="1">
              <a:lnSpc>
                <a:spcPct val="100000"/>
              </a:lnSpc>
              <a:spcBef>
                <a:spcPts val="0"/>
              </a:spcBef>
            </a:pPr>
            <a:r>
              <a:rPr lang="it-IT" smtClean="0"/>
              <a:t>Utile di liquidazione beneficia dell’imposizione parziale.</a:t>
            </a:r>
          </a:p>
          <a:p>
            <a:pPr marL="426645" lvl="1" indent="0">
              <a:lnSpc>
                <a:spcPct val="100000"/>
              </a:lnSpc>
              <a:spcBef>
                <a:spcPts val="0"/>
              </a:spcBef>
              <a:buFont typeface="Century Gothic" pitchFamily="34" charset="0"/>
              <a:buNone/>
            </a:pPr>
            <a:endParaRPr lang="it-IT" smtClean="0"/>
          </a:p>
          <a:p>
            <a:pPr marL="457200" indent="-457200">
              <a:lnSpc>
                <a:spcPct val="100000"/>
              </a:lnSpc>
              <a:spcBef>
                <a:spcPts val="0"/>
              </a:spcBef>
              <a:buFont typeface="+mj-lt"/>
              <a:buAutoNum type="arabicPeriod"/>
            </a:pPr>
            <a:r>
              <a:rPr lang="it-IT" sz="2000" smtClean="0"/>
              <a:t>Valutare </a:t>
            </a:r>
            <a:r>
              <a:rPr lang="it-IT" sz="2000" b="1" smtClean="0"/>
              <a:t>l'eventuale sproporzione fra lavoro effettivamente svolto </a:t>
            </a:r>
            <a:r>
              <a:rPr lang="it-IT" sz="2000" smtClean="0"/>
              <a:t>(compreso responsabilità, competenze manageriali ecc.) </a:t>
            </a:r>
            <a:r>
              <a:rPr lang="it-IT" sz="2000" b="1" smtClean="0"/>
              <a:t>e salario percepito dal dipendente azionista</a:t>
            </a:r>
            <a:r>
              <a:rPr lang="it-IT" sz="2000" smtClean="0"/>
              <a:t>.</a:t>
            </a:r>
            <a:endParaRPr lang="it-CH" sz="2000" dirty="0"/>
          </a:p>
        </p:txBody>
      </p:sp>
    </p:spTree>
    <p:extLst>
      <p:ext uri="{BB962C8B-B14F-4D97-AF65-F5344CB8AC3E}">
        <p14:creationId xmlns:p14="http://schemas.microsoft.com/office/powerpoint/2010/main" val="45571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1117309" y="1484784"/>
            <a:ext cx="10157354" cy="3358677"/>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startAt="6"/>
            </a:pPr>
            <a:r>
              <a:rPr lang="it-IT" sz="2000" smtClean="0"/>
              <a:t>Considerare la </a:t>
            </a:r>
            <a:r>
              <a:rPr lang="it-IT" sz="2000" b="1" smtClean="0"/>
              <a:t>politica retributiva </a:t>
            </a:r>
            <a:r>
              <a:rPr lang="it-IT" sz="2000" smtClean="0"/>
              <a:t>aziendale nel suo insieme. </a:t>
            </a:r>
          </a:p>
          <a:p>
            <a:pPr marL="457200" indent="-457200">
              <a:lnSpc>
                <a:spcPct val="100000"/>
              </a:lnSpc>
              <a:spcBef>
                <a:spcPts val="0"/>
              </a:spcBef>
              <a:buFont typeface="+mj-lt"/>
              <a:buAutoNum type="arabicPeriod" startAt="6"/>
            </a:pPr>
            <a:endParaRPr lang="it-CH" sz="2000" smtClean="0"/>
          </a:p>
          <a:p>
            <a:pPr marL="457200" indent="-457200">
              <a:lnSpc>
                <a:spcPct val="100000"/>
              </a:lnSpc>
              <a:spcBef>
                <a:spcPts val="0"/>
              </a:spcBef>
              <a:buFont typeface="+mj-lt"/>
              <a:buAutoNum type="arabicPeriod" startAt="6"/>
            </a:pPr>
            <a:r>
              <a:rPr lang="it-IT" sz="2000" smtClean="0"/>
              <a:t>La parte </a:t>
            </a:r>
            <a:r>
              <a:rPr lang="it-IT" sz="2000" b="1" smtClean="0"/>
              <a:t>fissa dello stipendio </a:t>
            </a:r>
            <a:r>
              <a:rPr lang="it-IT" sz="2000" smtClean="0"/>
              <a:t>del dipendente azionista non dovrebbe dipendere dai risultati della società. </a:t>
            </a:r>
          </a:p>
          <a:p>
            <a:pPr marL="457200" indent="-457200">
              <a:lnSpc>
                <a:spcPct val="100000"/>
              </a:lnSpc>
              <a:spcBef>
                <a:spcPts val="0"/>
              </a:spcBef>
              <a:buFont typeface="+mj-lt"/>
              <a:buAutoNum type="arabicPeriod" startAt="6"/>
            </a:pPr>
            <a:endParaRPr lang="it-IT" sz="2000" smtClean="0"/>
          </a:p>
          <a:p>
            <a:pPr marL="457200" indent="-457200">
              <a:lnSpc>
                <a:spcPct val="100000"/>
              </a:lnSpc>
              <a:spcBef>
                <a:spcPts val="0"/>
              </a:spcBef>
              <a:buFont typeface="+mj-lt"/>
              <a:buAutoNum type="arabicPeriod" startAt="6"/>
            </a:pPr>
            <a:r>
              <a:rPr lang="it-IT" sz="2000" smtClean="0"/>
              <a:t>La </a:t>
            </a:r>
            <a:r>
              <a:rPr lang="it-IT" sz="2000" b="1" smtClean="0"/>
              <a:t>parte variabile</a:t>
            </a:r>
            <a:r>
              <a:rPr lang="it-IT" sz="2000" smtClean="0"/>
              <a:t>, può variare a seconda dell'andamento degli affari (utile e/o ricavo), ma soprattutto deve dipendere dalla performance del singolo. </a:t>
            </a:r>
          </a:p>
          <a:p>
            <a:pPr marL="457200" indent="-457200">
              <a:lnSpc>
                <a:spcPct val="100000"/>
              </a:lnSpc>
              <a:spcBef>
                <a:spcPts val="0"/>
              </a:spcBef>
              <a:buFont typeface="+mj-lt"/>
              <a:buAutoNum type="arabicPeriod" startAt="6"/>
            </a:pPr>
            <a:endParaRPr lang="it-IT" sz="2000" smtClean="0"/>
          </a:p>
          <a:p>
            <a:pPr marL="457200" indent="-457200">
              <a:lnSpc>
                <a:spcPct val="100000"/>
              </a:lnSpc>
              <a:spcBef>
                <a:spcPts val="0"/>
              </a:spcBef>
              <a:buFont typeface="+mj-lt"/>
              <a:buAutoNum type="arabicPeriod" startAt="6"/>
            </a:pPr>
            <a:r>
              <a:rPr lang="it-IT" sz="2000" smtClean="0"/>
              <a:t>Dividendi devono </a:t>
            </a:r>
            <a:r>
              <a:rPr lang="it-IT" sz="2000" b="1" smtClean="0"/>
              <a:t>provenire da utile o riserve costituite a tale scopo</a:t>
            </a:r>
            <a:r>
              <a:rPr lang="it-IT" sz="2000" smtClean="0"/>
              <a:t>. </a:t>
            </a:r>
          </a:p>
          <a:p>
            <a:pPr marL="457200" indent="-457200">
              <a:lnSpc>
                <a:spcPct val="100000"/>
              </a:lnSpc>
              <a:spcBef>
                <a:spcPts val="0"/>
              </a:spcBef>
              <a:buFont typeface="+mj-lt"/>
              <a:buAutoNum type="arabicPeriod" startAt="6"/>
            </a:pPr>
            <a:endParaRPr lang="it-IT" sz="2000" smtClean="0"/>
          </a:p>
          <a:p>
            <a:pPr marL="457200" indent="-457200">
              <a:lnSpc>
                <a:spcPct val="100000"/>
              </a:lnSpc>
              <a:spcBef>
                <a:spcPts val="0"/>
              </a:spcBef>
              <a:buFont typeface="+mj-lt"/>
              <a:buAutoNum type="arabicPeriod" startAt="6"/>
            </a:pPr>
            <a:r>
              <a:rPr lang="it-IT" sz="2000" smtClean="0"/>
              <a:t>La </a:t>
            </a:r>
            <a:r>
              <a:rPr lang="it-IT" sz="2000" b="1" smtClean="0"/>
              <a:t>continuità</a:t>
            </a:r>
            <a:r>
              <a:rPr lang="it-IT" sz="2000" smtClean="0"/>
              <a:t> è importante. </a:t>
            </a:r>
          </a:p>
          <a:p>
            <a:pPr marL="457200" indent="-457200">
              <a:lnSpc>
                <a:spcPct val="100000"/>
              </a:lnSpc>
              <a:spcBef>
                <a:spcPts val="0"/>
              </a:spcBef>
              <a:buFont typeface="+mj-lt"/>
              <a:buAutoNum type="arabicPeriod" startAt="6"/>
            </a:pPr>
            <a:endParaRPr lang="it-IT" sz="2000" smtClean="0"/>
          </a:p>
          <a:p>
            <a:pPr marL="457200" indent="-457200">
              <a:lnSpc>
                <a:spcPct val="100000"/>
              </a:lnSpc>
              <a:spcBef>
                <a:spcPts val="0"/>
              </a:spcBef>
              <a:buFont typeface="+mj-lt"/>
              <a:buAutoNum type="arabicPeriod" startAt="6"/>
            </a:pPr>
            <a:r>
              <a:rPr lang="it-IT" sz="2000" smtClean="0">
                <a:solidFill>
                  <a:srgbClr val="FF0000"/>
                </a:solidFill>
              </a:rPr>
              <a:t>Non esistono modelli precisi; valutazione </a:t>
            </a:r>
            <a:r>
              <a:rPr lang="it-IT" sz="2000" b="1" smtClean="0">
                <a:solidFill>
                  <a:srgbClr val="FF0000"/>
                </a:solidFill>
              </a:rPr>
              <a:t>caso per caso</a:t>
            </a:r>
            <a:r>
              <a:rPr lang="it-IT" sz="2000" smtClean="0">
                <a:solidFill>
                  <a:srgbClr val="FF0000"/>
                </a:solidFill>
              </a:rPr>
              <a:t>.</a:t>
            </a:r>
            <a:endParaRPr lang="it-CH" sz="2000" dirty="0">
              <a:solidFill>
                <a:srgbClr val="FF0000"/>
              </a:solidFill>
            </a:endParaRPr>
          </a:p>
        </p:txBody>
      </p:sp>
      <p:sp>
        <p:nvSpPr>
          <p:cNvPr id="3" name="Titolo 1"/>
          <p:cNvSpPr txBox="1">
            <a:spLocks/>
          </p:cNvSpPr>
          <p:nvPr/>
        </p:nvSpPr>
        <p:spPr>
          <a:xfrm>
            <a:off x="1117309" y="476672"/>
            <a:ext cx="10157354" cy="564480"/>
          </a:xfrm>
          <a:prstGeom prst="rect">
            <a:avLst/>
          </a:prstGeom>
        </p:spPr>
        <p:txBody>
          <a:bodyPr>
            <a:normAutofit fontScale="92500" lnSpcReduction="2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it-CH" sz="2400" b="1" dirty="0" smtClean="0"/>
          </a:p>
          <a:p>
            <a:r>
              <a:rPr lang="it-CH" sz="2400" b="1" dirty="0" smtClean="0"/>
              <a:t>Conclusioni – Raccomandazioni (2)</a:t>
            </a:r>
            <a:endParaRPr lang="it-CH" sz="2400" b="1" dirty="0"/>
          </a:p>
        </p:txBody>
      </p:sp>
    </p:spTree>
    <p:extLst>
      <p:ext uri="{BB962C8B-B14F-4D97-AF65-F5344CB8AC3E}">
        <p14:creationId xmlns:p14="http://schemas.microsoft.com/office/powerpoint/2010/main" val="795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117309" y="692696"/>
            <a:ext cx="10157354" cy="832520"/>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it-CH" sz="2400" b="1" dirty="0" smtClean="0"/>
              <a:t>Cosa succede in caso di riqualifica ?</a:t>
            </a:r>
            <a:endParaRPr lang="it-CH" sz="2400" b="1" dirty="0"/>
          </a:p>
        </p:txBody>
      </p:sp>
      <p:sp>
        <p:nvSpPr>
          <p:cNvPr id="3" name="Segnaposto contenuto 2"/>
          <p:cNvSpPr txBox="1">
            <a:spLocks/>
          </p:cNvSpPr>
          <p:nvPr/>
        </p:nvSpPr>
        <p:spPr>
          <a:xfrm>
            <a:off x="1117309" y="1701800"/>
            <a:ext cx="4473047" cy="447040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spcBef>
                <a:spcPts val="0"/>
              </a:spcBef>
              <a:buFont typeface="Arial" pitchFamily="34" charset="0"/>
              <a:buNone/>
            </a:pPr>
            <a:r>
              <a:rPr lang="it-CH" sz="1800" b="1" dirty="0" smtClean="0"/>
              <a:t>Salario riqualificato in dividendo</a:t>
            </a:r>
          </a:p>
          <a:p>
            <a:pPr marL="0" indent="0">
              <a:spcBef>
                <a:spcPts val="0"/>
              </a:spcBef>
              <a:buFont typeface="Arial" pitchFamily="34" charset="0"/>
              <a:buNone/>
            </a:pPr>
            <a:endParaRPr lang="it-CH" sz="1800" b="1" dirty="0" smtClean="0"/>
          </a:p>
          <a:p>
            <a:pPr marL="0" indent="0">
              <a:spcBef>
                <a:spcPts val="0"/>
              </a:spcBef>
              <a:buFont typeface="Arial" pitchFamily="34" charset="0"/>
              <a:buNone/>
            </a:pPr>
            <a:r>
              <a:rPr lang="it-CH" sz="1800" dirty="0" smtClean="0"/>
              <a:t>Parte del salario considerata «eccedente» = Distribuzione dissimulata di utili e come tale soggetta all’</a:t>
            </a:r>
            <a:r>
              <a:rPr lang="it-CH" sz="1800" dirty="0" err="1" smtClean="0"/>
              <a:t>IP</a:t>
            </a:r>
            <a:r>
              <a:rPr lang="it-CH" sz="1800" dirty="0" smtClean="0"/>
              <a:t>.</a:t>
            </a:r>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Ripresa in capo alla società (utile)</a:t>
            </a:r>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La </a:t>
            </a:r>
            <a:r>
              <a:rPr lang="it-CH" sz="1800" dirty="0" err="1" smtClean="0"/>
              <a:t>PF</a:t>
            </a:r>
            <a:r>
              <a:rPr lang="it-CH" sz="1800" dirty="0" smtClean="0"/>
              <a:t>: Imponibile solo il 40% del dividendo</a:t>
            </a:r>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Da segnalare la sentenza: 9C_514/2008 (se lo stipendio è stato riqualificato in dividendo, gli oneri sociali vanno restituiti).</a:t>
            </a:r>
          </a:p>
          <a:p>
            <a:pPr marL="0" indent="0">
              <a:spcBef>
                <a:spcPts val="0"/>
              </a:spcBef>
              <a:buFont typeface="Arial" pitchFamily="34" charset="0"/>
              <a:buNone/>
            </a:pPr>
            <a:endParaRPr lang="it-CH" sz="1800" dirty="0" smtClean="0"/>
          </a:p>
          <a:p>
            <a:pPr marL="0" indent="0">
              <a:spcBef>
                <a:spcPts val="0"/>
              </a:spcBef>
              <a:buFont typeface="Arial" pitchFamily="34" charset="0"/>
              <a:buNone/>
            </a:pPr>
            <a:endParaRPr lang="it-CH" sz="1800" dirty="0"/>
          </a:p>
        </p:txBody>
      </p:sp>
      <p:sp>
        <p:nvSpPr>
          <p:cNvPr id="4" name="Segnaposto contenuto 3"/>
          <p:cNvSpPr txBox="1">
            <a:spLocks/>
          </p:cNvSpPr>
          <p:nvPr/>
        </p:nvSpPr>
        <p:spPr>
          <a:xfrm>
            <a:off x="6022404" y="1701800"/>
            <a:ext cx="5252259" cy="4470400"/>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spcBef>
                <a:spcPts val="0"/>
              </a:spcBef>
              <a:buFont typeface="Arial" pitchFamily="34" charset="0"/>
              <a:buNone/>
            </a:pPr>
            <a:r>
              <a:rPr lang="it-CH" sz="1800" b="1" dirty="0" smtClean="0"/>
              <a:t>Dividendo riqualificato in salario</a:t>
            </a:r>
          </a:p>
          <a:p>
            <a:pPr marL="0" indent="0">
              <a:spcBef>
                <a:spcPts val="0"/>
              </a:spcBef>
              <a:buFont typeface="Arial" pitchFamily="34" charset="0"/>
              <a:buNone/>
            </a:pPr>
            <a:endParaRPr lang="it-CH" sz="1800" b="1" dirty="0" smtClean="0"/>
          </a:p>
          <a:p>
            <a:pPr marL="0" indent="0">
              <a:spcBef>
                <a:spcPts val="0"/>
              </a:spcBef>
              <a:buFont typeface="Arial" pitchFamily="34" charset="0"/>
              <a:buNone/>
            </a:pPr>
            <a:r>
              <a:rPr lang="it-CH" sz="1800" dirty="0" err="1" smtClean="0"/>
              <a:t>PG</a:t>
            </a:r>
            <a:r>
              <a:rPr lang="it-CH" sz="1800" dirty="0" smtClean="0"/>
              <a:t>: Salario = costo deducibile</a:t>
            </a:r>
          </a:p>
          <a:p>
            <a:pPr marL="0" indent="0">
              <a:spcBef>
                <a:spcPts val="0"/>
              </a:spcBef>
              <a:buFont typeface="Arial" pitchFamily="34" charset="0"/>
              <a:buNone/>
            </a:pPr>
            <a:r>
              <a:rPr lang="it-CH" sz="1800" dirty="0" err="1" smtClean="0"/>
              <a:t>PF</a:t>
            </a:r>
            <a:r>
              <a:rPr lang="it-CH" sz="1800" dirty="0" smtClean="0"/>
              <a:t>: Salario imposto al 100%</a:t>
            </a:r>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Circolare 22, </a:t>
            </a:r>
            <a:r>
              <a:rPr lang="it-CH" sz="1800" dirty="0" err="1" smtClean="0"/>
              <a:t>AFC</a:t>
            </a:r>
            <a:r>
              <a:rPr lang="it-CH" sz="1800" dirty="0" smtClean="0"/>
              <a:t>: «Quando un’autorità competente in materia di assicurazioni sociali effettua una riqualificazione del provento da partecipazioni in reddito da attività lucrativa, si può procedere a una riqualificazione ai fini dell’imposta federale diretta soltanto se sia la tassazione del detentore di partecipazioni sia quella della società di capitali possono essere rettificate perché ancora aperte.»</a:t>
            </a:r>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Dubbio: Art. 66 cpv. 1 </a:t>
            </a:r>
            <a:r>
              <a:rPr lang="it-CH" sz="1800" dirty="0" err="1" smtClean="0"/>
              <a:t>lit</a:t>
            </a:r>
            <a:r>
              <a:rPr lang="it-CH" sz="1800" dirty="0" smtClean="0"/>
              <a:t> a </a:t>
            </a:r>
            <a:r>
              <a:rPr lang="it-CH" sz="1800" dirty="0" err="1" smtClean="0"/>
              <a:t>PA</a:t>
            </a:r>
            <a:r>
              <a:rPr lang="it-CH" sz="1800" dirty="0" smtClean="0"/>
              <a:t>: Se vi sono fatti nuovi e rilevanti si può chiedere una revisione.</a:t>
            </a:r>
          </a:p>
          <a:p>
            <a:pPr marL="0" indent="0">
              <a:spcBef>
                <a:spcPts val="0"/>
              </a:spcBef>
              <a:buFont typeface="Arial" pitchFamily="34" charset="0"/>
              <a:buNone/>
            </a:pPr>
            <a:endParaRPr lang="it-CH" sz="1800" dirty="0" smtClean="0"/>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Se è stata trattenuta la </a:t>
            </a:r>
            <a:r>
              <a:rPr lang="it-CH" sz="1800" dirty="0" err="1" smtClean="0"/>
              <a:t>IP</a:t>
            </a:r>
            <a:r>
              <a:rPr lang="it-CH" sz="1800" dirty="0" smtClean="0"/>
              <a:t>: restituita</a:t>
            </a:r>
          </a:p>
          <a:p>
            <a:pPr marL="0" indent="0">
              <a:spcBef>
                <a:spcPts val="0"/>
              </a:spcBef>
              <a:buFont typeface="Arial" pitchFamily="34" charset="0"/>
              <a:buNone/>
            </a:pPr>
            <a:endParaRPr lang="it-CH" sz="1800" dirty="0" smtClean="0"/>
          </a:p>
          <a:p>
            <a:pPr marL="0" indent="0">
              <a:spcBef>
                <a:spcPts val="0"/>
              </a:spcBef>
              <a:buFont typeface="Arial" pitchFamily="34" charset="0"/>
              <a:buNone/>
            </a:pPr>
            <a:r>
              <a:rPr lang="it-CH" sz="1800" dirty="0" smtClean="0"/>
              <a:t>Bisogna pagare gli oneri sociali</a:t>
            </a:r>
            <a:endParaRPr lang="it-CH" sz="1800" dirty="0"/>
          </a:p>
        </p:txBody>
      </p:sp>
    </p:spTree>
    <p:extLst>
      <p:ext uri="{BB962C8B-B14F-4D97-AF65-F5344CB8AC3E}">
        <p14:creationId xmlns:p14="http://schemas.microsoft.com/office/powerpoint/2010/main" val="134150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117309" y="76200"/>
            <a:ext cx="10157354" cy="1397000"/>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it-CH" sz="2400" b="1" dirty="0" smtClean="0"/>
          </a:p>
          <a:p>
            <a:endParaRPr lang="it-CH" sz="2400" b="1" dirty="0"/>
          </a:p>
          <a:p>
            <a:r>
              <a:rPr lang="it-CH" sz="2400" b="1" dirty="0" smtClean="0"/>
              <a:t>Attenuazione dell’imposizione nei Cantoni (I)</a:t>
            </a:r>
            <a:endParaRPr lang="it-CH" sz="2400" b="1" dirty="0"/>
          </a:p>
        </p:txBody>
      </p:sp>
      <p:graphicFrame>
        <p:nvGraphicFramePr>
          <p:cNvPr id="3" name="Tabella 2"/>
          <p:cNvGraphicFramePr>
            <a:graphicFrameLocks noGrp="1"/>
          </p:cNvGraphicFramePr>
          <p:nvPr>
            <p:extLst>
              <p:ext uri="{D42A27DB-BD31-4B8C-83A1-F6EECF244321}">
                <p14:modId xmlns:p14="http://schemas.microsoft.com/office/powerpoint/2010/main" val="711669098"/>
              </p:ext>
            </p:extLst>
          </p:nvPr>
        </p:nvGraphicFramePr>
        <p:xfrm>
          <a:off x="477788" y="1268760"/>
          <a:ext cx="11233250" cy="5166922"/>
        </p:xfrm>
        <a:graphic>
          <a:graphicData uri="http://schemas.openxmlformats.org/drawingml/2006/table">
            <a:tbl>
              <a:tblPr>
                <a:tableStyleId>{69012ECD-51FC-41F1-AA8D-1B2483CD663E}</a:tableStyleId>
              </a:tblPr>
              <a:tblGrid>
                <a:gridCol w="1814066"/>
                <a:gridCol w="1046576"/>
                <a:gridCol w="1046576"/>
                <a:gridCol w="1046576"/>
                <a:gridCol w="1046576"/>
                <a:gridCol w="1046576"/>
                <a:gridCol w="1046576"/>
                <a:gridCol w="1046576"/>
                <a:gridCol w="1046576"/>
                <a:gridCol w="1046576"/>
              </a:tblGrid>
              <a:tr h="216798">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solidFill>
                            <a:srgbClr val="FF0000"/>
                          </a:solidFill>
                          <a:effectLst/>
                        </a:rPr>
                        <a:t>CH</a:t>
                      </a:r>
                      <a:endParaRPr lang="it-CH" sz="1100" b="1" i="0" u="none" strike="noStrike" dirty="0">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effectLst/>
                        </a:rPr>
                        <a:t>AG</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effectLst/>
                        </a:rPr>
                        <a:t>AI</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err="1">
                          <a:effectLst/>
                        </a:rPr>
                        <a:t>AR</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effectLst/>
                        </a:rPr>
                        <a:t>BE</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err="1">
                          <a:effectLst/>
                        </a:rPr>
                        <a:t>BL</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err="1">
                          <a:effectLst/>
                        </a:rPr>
                        <a:t>BS</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effectLst/>
                        </a:rPr>
                        <a:t>FR</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err="1">
                          <a:effectLst/>
                        </a:rPr>
                        <a:t>GE</a:t>
                      </a:r>
                      <a:endParaRPr lang="it-CH" sz="1100" b="1" i="0" u="none" strike="noStrike" dirty="0">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dirty="0">
                          <a:effectLst/>
                        </a:rPr>
                        <a:t>Articoli nella legge</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Art 18b cpv.1</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45a</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38 cpv. 4</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39 cpv. 4</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42 cpv. 4</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34 cpv. 5</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19b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19b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38</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Art. 20 cpv. 1bis</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21 cpv. 1bis</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solidFill>
                            <a:srgbClr val="FF0000"/>
                          </a:solidFill>
                          <a:effectLst/>
                        </a:rPr>
                        <a:t> </a:t>
                      </a:r>
                      <a:endParaRPr lang="it-CH" sz="1100" b="1" i="0" u="none" strike="noStrike" dirty="0">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Condizione principale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10%</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Condizione alternativa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2 mio.</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Società di capitali</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solidFill>
                            <a:srgbClr val="FF0000"/>
                          </a:solidFill>
                          <a:effectLst/>
                        </a:rPr>
                        <a:t>SI</a:t>
                      </a:r>
                      <a:endParaRPr lang="it-CH" sz="1100" b="1" i="0" u="none" strike="noStrike" dirty="0">
                        <a:solidFill>
                          <a:srgbClr val="FF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r>
              <a:tr h="216798">
                <a:tc>
                  <a:txBody>
                    <a:bodyPr/>
                    <a:lstStyle/>
                    <a:p>
                      <a:pPr algn="l" fontAlgn="b"/>
                      <a:r>
                        <a:rPr lang="it-CH" sz="1100" b="1" u="none" strike="noStrike">
                          <a:effectLst/>
                        </a:rPr>
                        <a:t>Socieetà cooperative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solidFill>
                            <a:srgbClr val="FF0000"/>
                          </a:solidFill>
                          <a:effectLst/>
                        </a:rPr>
                        <a:t>SI</a:t>
                      </a:r>
                      <a:endParaRPr lang="it-CH" sz="1100" b="1" i="0" u="none" strike="noStrike" dirty="0">
                        <a:solidFill>
                          <a:srgbClr val="FF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a:effectLst/>
                        </a:rPr>
                        <a:t>−</a:t>
                      </a:r>
                      <a:endParaRPr lang="it-CH" sz="1100" b="0"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Teilsatzverfahren</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a:t>
                      </a:r>
                      <a:endParaRPr lang="it-CH" sz="1100" b="0"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privata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a:t>
                      </a:r>
                      <a:endParaRPr lang="it-CH" sz="1100" b="0"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60%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60%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commerciale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a:t>
                      </a:r>
                      <a:endParaRPr lang="it-CH" sz="1100" b="0"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60%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60%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 </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Teilbesteuerungsferfahren</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solidFill>
                            <a:srgbClr val="FF0000"/>
                          </a:solidFill>
                          <a:effectLst/>
                        </a:rPr>
                        <a:t>SI</a:t>
                      </a:r>
                      <a:endParaRPr lang="it-CH" sz="1100" b="1" i="0" u="none" strike="noStrike" dirty="0">
                        <a:solidFill>
                          <a:srgbClr val="FF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r>
              <a:tr h="216798">
                <a:tc>
                  <a:txBody>
                    <a:bodyPr/>
                    <a:lstStyle/>
                    <a:p>
                      <a:pPr algn="l" fontAlgn="b"/>
                      <a:r>
                        <a:rPr lang="it-CH" sz="1100" b="1" u="none" strike="noStrike">
                          <a:effectLst/>
                        </a:rPr>
                        <a:t>Sostanza privata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40%</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commerciale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solidFill>
                            <a:srgbClr val="FF0000"/>
                          </a:solidFill>
                          <a:effectLst/>
                        </a:rPr>
                        <a:t>50%</a:t>
                      </a:r>
                      <a:endParaRPr lang="it-CH" sz="1100" b="1" i="0" u="none" strike="noStrike">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solidFill>
                            <a:srgbClr val="FF0000"/>
                          </a:solidFill>
                          <a:effectLst/>
                        </a:rPr>
                        <a:t> </a:t>
                      </a:r>
                      <a:endParaRPr lang="it-CH" sz="1100" b="1" i="0" u="none" strike="noStrike" dirty="0">
                        <a:solidFill>
                          <a:srgbClr val="FF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effectLst/>
                        </a:rPr>
                        <a:t> </a:t>
                      </a:r>
                      <a:endParaRPr lang="it-CH" sz="1100" b="0" i="0" u="none" strike="noStrike" dirty="0">
                        <a:solidFill>
                          <a:srgbClr val="000000"/>
                        </a:solidFill>
                        <a:effectLst/>
                        <a:latin typeface="Calibri" panose="020F0502020204030204" pitchFamily="34" charset="0"/>
                      </a:endParaRPr>
                    </a:p>
                  </a:txBody>
                  <a:tcPr marL="7886" marR="7886" marT="7886" marB="0" anchor="b"/>
                </a:tc>
              </a:tr>
            </a:tbl>
          </a:graphicData>
        </a:graphic>
      </p:graphicFrame>
    </p:spTree>
    <p:extLst>
      <p:ext uri="{BB962C8B-B14F-4D97-AF65-F5344CB8AC3E}">
        <p14:creationId xmlns:p14="http://schemas.microsoft.com/office/powerpoint/2010/main" val="89286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231005470"/>
              </p:ext>
            </p:extLst>
          </p:nvPr>
        </p:nvGraphicFramePr>
        <p:xfrm>
          <a:off x="422206" y="1268761"/>
          <a:ext cx="11318503" cy="5121545"/>
        </p:xfrm>
        <a:graphic>
          <a:graphicData uri="http://schemas.openxmlformats.org/drawingml/2006/table">
            <a:tbl>
              <a:tblPr>
                <a:tableStyleId>{69012ECD-51FC-41F1-AA8D-1B2483CD663E}</a:tableStyleId>
              </a:tblPr>
              <a:tblGrid>
                <a:gridCol w="1816205"/>
                <a:gridCol w="1047810"/>
                <a:gridCol w="1047810"/>
                <a:gridCol w="1047810"/>
                <a:gridCol w="1047810"/>
                <a:gridCol w="1047810"/>
                <a:gridCol w="1047810"/>
                <a:gridCol w="1047810"/>
                <a:gridCol w="1047810"/>
                <a:gridCol w="1119818"/>
              </a:tblGrid>
              <a:tr h="200531">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GL</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GR</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JU</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LU</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NW</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OW</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SG</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SH</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effectLst/>
                        </a:rPr>
                        <a:t>SO</a:t>
                      </a:r>
                      <a:endParaRPr lang="it-CH" sz="1100" b="1" i="0" u="none" strike="noStrike" dirty="0">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358817">
                <a:tc>
                  <a:txBody>
                    <a:bodyPr/>
                    <a:lstStyle/>
                    <a:p>
                      <a:pPr algn="l" fontAlgn="b"/>
                      <a:r>
                        <a:rPr lang="it-CH" sz="1100" b="1" u="none" strike="noStrike">
                          <a:effectLst/>
                        </a:rPr>
                        <a:t>Articoli nella legge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34 cpv. 3</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18a</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16b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57 cpv. 6</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de-DE" sz="1100" u="none" strike="noStrike">
                          <a:effectLst/>
                        </a:rPr>
                        <a:t>Art. 40 cpv. 3 e 4</a:t>
                      </a:r>
                      <a:endParaRPr lang="de-DE"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20a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50 cpv. 5</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38 cpv. 3a</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nn-NO" sz="1100" u="none" strike="noStrike">
                          <a:effectLst/>
                        </a:rPr>
                        <a:t>Art. 26 cpv. 1 lett. B</a:t>
                      </a:r>
                      <a:endParaRPr lang="nn-NO" sz="1100" b="0" i="0" u="none" strike="noStrike">
                        <a:solidFill>
                          <a:srgbClr val="000000"/>
                        </a:solidFill>
                        <a:effectLst/>
                        <a:latin typeface="Calibri" panose="020F0502020204030204" pitchFamily="34" charset="0"/>
                      </a:endParaRPr>
                    </a:p>
                  </a:txBody>
                  <a:tcPr marL="7886" marR="7886" marT="7886" marB="0" anchor="b"/>
                </a:tc>
              </a:tr>
              <a:tr h="334194">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18 cpv. 2bis</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effectLst/>
                        </a:rPr>
                        <a:t>Art. 24bis cpv. 1</a:t>
                      </a:r>
                      <a:endParaRPr lang="it-CH" sz="1100" b="0" i="0" u="none" strike="noStrike" dirty="0">
                        <a:solidFill>
                          <a:srgbClr val="000000"/>
                        </a:solidFill>
                        <a:effectLst/>
                        <a:latin typeface="Calibri" panose="020F0502020204030204" pitchFamily="34" charset="0"/>
                      </a:endParaRPr>
                    </a:p>
                  </a:txBody>
                  <a:tcPr marL="7886" marR="7886" marT="7886" marB="0" anchor="b"/>
                </a:tc>
              </a:tr>
              <a:tr h="210556">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effectLst/>
                        </a:rPr>
                        <a:t> </a:t>
                      </a:r>
                      <a:endParaRPr lang="it-CH" sz="1100" b="0" i="0" u="none" strike="noStrike" dirty="0">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Condizione principale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&lt;5% / &gt;5%</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r>
              <a:tr h="358817">
                <a:tc>
                  <a:txBody>
                    <a:bodyPr/>
                    <a:lstStyle/>
                    <a:p>
                      <a:pPr algn="l" fontAlgn="b"/>
                      <a:r>
                        <a:rPr lang="it-CH" sz="1100" b="1" u="none" strike="noStrike" dirty="0">
                          <a:effectLst/>
                        </a:rPr>
                        <a:t>Condizione alternativa</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&lt; 5 mio. / &gt; 5 mio.</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0556">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Società di capitali</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r>
              <a:tr h="200531">
                <a:tc>
                  <a:txBody>
                    <a:bodyPr/>
                    <a:lstStyle/>
                    <a:p>
                      <a:pPr algn="l" fontAlgn="b"/>
                      <a:r>
                        <a:rPr lang="it-CH" sz="1100" b="1" u="none" strike="noStrike">
                          <a:effectLst/>
                        </a:rPr>
                        <a:t>Genossenschaft</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r>
              <a:tr h="210556">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r>
              <a:tr h="200531">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Teilsatzverfahren</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a:effectLst/>
                        </a:rPr>
                        <a:t>−</a:t>
                      </a:r>
                      <a:endParaRPr lang="it-CH" sz="1100" b="0"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Sostanza privata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80%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20% / 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Sostanza commerciale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80%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20% / 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0556">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Teilbesteuerungsferfahren</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r>
              <a:tr h="200531">
                <a:tc>
                  <a:txBody>
                    <a:bodyPr/>
                    <a:lstStyle/>
                    <a:p>
                      <a:pPr algn="l" fontAlgn="b"/>
                      <a:r>
                        <a:rPr lang="it-CH" sz="1100" b="1" u="none" strike="noStrike">
                          <a:effectLst/>
                        </a:rPr>
                        <a:t>Sostanza privata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r>
              <a:tr h="200531">
                <a:tc>
                  <a:txBody>
                    <a:bodyPr/>
                    <a:lstStyle/>
                    <a:p>
                      <a:pPr algn="l" fontAlgn="b"/>
                      <a:r>
                        <a:rPr lang="it-CH" sz="1100" b="1" u="none" strike="noStrike">
                          <a:effectLst/>
                        </a:rPr>
                        <a:t>Sostanza commerciale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r>
              <a:tr h="210556">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dirty="0">
                          <a:effectLst/>
                        </a:rPr>
                        <a:t> </a:t>
                      </a:r>
                      <a:endParaRPr lang="it-CH" sz="1100" b="0" i="0" u="none" strike="noStrike" dirty="0">
                        <a:solidFill>
                          <a:srgbClr val="000000"/>
                        </a:solidFill>
                        <a:effectLst/>
                        <a:latin typeface="Calibri" panose="020F0502020204030204" pitchFamily="34" charset="0"/>
                      </a:endParaRPr>
                    </a:p>
                  </a:txBody>
                  <a:tcPr marL="7886" marR="7886" marT="7886" marB="0" anchor="b"/>
                </a:tc>
              </a:tr>
            </a:tbl>
          </a:graphicData>
        </a:graphic>
      </p:graphicFrame>
      <p:sp>
        <p:nvSpPr>
          <p:cNvPr id="6" name="Titolo 1"/>
          <p:cNvSpPr txBox="1">
            <a:spLocks/>
          </p:cNvSpPr>
          <p:nvPr/>
        </p:nvSpPr>
        <p:spPr>
          <a:xfrm>
            <a:off x="1117309" y="76200"/>
            <a:ext cx="10157354" cy="1397000"/>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it-CH" sz="2400" b="1" dirty="0" smtClean="0"/>
          </a:p>
          <a:p>
            <a:endParaRPr lang="it-CH" sz="2400" b="1" dirty="0"/>
          </a:p>
          <a:p>
            <a:r>
              <a:rPr lang="it-CH" sz="2400" b="1" dirty="0" smtClean="0"/>
              <a:t>Attenuazione dell’imposizione nei Cantoni (II)</a:t>
            </a:r>
            <a:endParaRPr lang="it-CH" sz="2400" b="1" dirty="0"/>
          </a:p>
        </p:txBody>
      </p:sp>
    </p:spTree>
    <p:extLst>
      <p:ext uri="{BB962C8B-B14F-4D97-AF65-F5344CB8AC3E}">
        <p14:creationId xmlns:p14="http://schemas.microsoft.com/office/powerpoint/2010/main" val="291998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933510222"/>
              </p:ext>
            </p:extLst>
          </p:nvPr>
        </p:nvGraphicFramePr>
        <p:xfrm>
          <a:off x="473462" y="1268760"/>
          <a:ext cx="11237575" cy="5040554"/>
        </p:xfrm>
        <a:graphic>
          <a:graphicData uri="http://schemas.openxmlformats.org/drawingml/2006/table">
            <a:tbl>
              <a:tblPr>
                <a:tableStyleId>{69012ECD-51FC-41F1-AA8D-1B2483CD663E}</a:tableStyleId>
              </a:tblPr>
              <a:tblGrid>
                <a:gridCol w="1814764"/>
                <a:gridCol w="1046979"/>
                <a:gridCol w="1046979"/>
                <a:gridCol w="1046979"/>
                <a:gridCol w="1046979"/>
                <a:gridCol w="1046979"/>
                <a:gridCol w="1046979"/>
                <a:gridCol w="1046979"/>
                <a:gridCol w="1046979"/>
                <a:gridCol w="1046979"/>
              </a:tblGrid>
              <a:tr h="216798">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SZ</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TG</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TI</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UR</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VD</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VS</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ZG</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a:effectLst/>
                        </a:rPr>
                        <a:t>ZH</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b="1" u="none" strike="noStrike" dirty="0">
                          <a:effectLst/>
                        </a:rPr>
                        <a:t>NE</a:t>
                      </a:r>
                      <a:endParaRPr lang="it-CH" sz="1100" b="1" i="0" u="none" strike="noStrike" dirty="0">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Articoli nella legge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36 cpv. 2a</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20b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17b</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22a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21b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14b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35 cpv. 4</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35 cpv.4</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22 cpv. 2</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Art. 23 cpv. 1</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Condizione principale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10%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Condizione alternativa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Società di capitali</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Genossenschaft</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Wingdings 2" panose="05020102010507070707" pitchFamily="18" charset="2"/>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Teilsatzverfahren</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privata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75%</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commerciale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75%</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 </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Teilbesteuerungsferfahren</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smtClean="0">
                          <a:effectLst/>
                        </a:rPr>
                        <a:t>SI</a:t>
                      </a:r>
                      <a:endParaRPr lang="it-CH" sz="1100" b="0" i="0" u="none" strike="noStrike">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dirty="0" smtClean="0">
                          <a:effectLst/>
                        </a:rPr>
                        <a:t>SI</a:t>
                      </a:r>
                      <a:endParaRPr lang="it-CH" sz="1100" b="0" i="0" u="none" strike="noStrike" dirty="0">
                        <a:solidFill>
                          <a:srgbClr val="000000"/>
                        </a:solidFill>
                        <a:effectLst/>
                        <a:latin typeface="Wingdings 2" panose="05020102010507070707" pitchFamily="18" charset="2"/>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privata</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60%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effectLst/>
                        </a:rPr>
                        <a:t>30%</a:t>
                      </a:r>
                      <a:endParaRPr lang="it-CH" sz="1100" b="0"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effectLst/>
                        </a:rPr>
                        <a:t>40%</a:t>
                      </a:r>
                      <a:endParaRPr lang="it-CH" sz="1100" b="0"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dirty="0">
                          <a:effectLst/>
                        </a:rPr>
                        <a:t>50%</a:t>
                      </a:r>
                      <a:endParaRPr lang="it-CH" sz="1100" b="0" i="0" u="none" strike="noStrike" dirty="0">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16798">
                <a:tc>
                  <a:txBody>
                    <a:bodyPr/>
                    <a:lstStyle/>
                    <a:p>
                      <a:pPr algn="l" fontAlgn="b"/>
                      <a:r>
                        <a:rPr lang="it-CH" sz="1100" b="1" u="none" strike="noStrike">
                          <a:effectLst/>
                        </a:rPr>
                        <a:t>Sostanza commerciale</a:t>
                      </a:r>
                      <a:endParaRPr lang="it-CH" sz="1100" b="1"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60%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40%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50%</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ctr" fontAlgn="b"/>
                      <a:r>
                        <a:rPr lang="it-CH" sz="1100" u="none" strike="noStrike">
                          <a:effectLst/>
                        </a:rPr>
                        <a:t>−</a:t>
                      </a:r>
                      <a:endParaRPr lang="it-CH" sz="1100" b="0" i="0" u="none" strike="noStrike">
                        <a:solidFill>
                          <a:srgbClr val="000000"/>
                        </a:solidFill>
                        <a:effectLst/>
                        <a:latin typeface="Calibri" panose="020F0502020204030204" pitchFamily="34" charset="0"/>
                      </a:endParaRPr>
                    </a:p>
                  </a:txBody>
                  <a:tcPr marL="7886" marR="7886" marT="7886" marB="0" anchor="b"/>
                </a:tc>
              </a:tr>
              <a:tr h="227638">
                <a:tc>
                  <a:txBody>
                    <a:bodyPr/>
                    <a:lstStyle/>
                    <a:p>
                      <a:pPr algn="l" fontAlgn="b"/>
                      <a:r>
                        <a:rPr lang="it-CH" sz="1100" b="1" u="none" strike="noStrike" dirty="0">
                          <a:effectLst/>
                        </a:rPr>
                        <a:t> </a:t>
                      </a:r>
                      <a:endParaRPr lang="it-CH" sz="1100" b="1" i="0" u="none" strike="noStrike" dirty="0">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a:effectLst/>
                        </a:rPr>
                        <a:t> </a:t>
                      </a:r>
                      <a:endParaRPr lang="it-CH" sz="1100" b="0" i="0" u="none" strike="noStrike">
                        <a:solidFill>
                          <a:srgbClr val="000000"/>
                        </a:solidFill>
                        <a:effectLst/>
                        <a:latin typeface="Calibri" panose="020F0502020204030204" pitchFamily="34" charset="0"/>
                      </a:endParaRPr>
                    </a:p>
                  </a:txBody>
                  <a:tcPr marL="7886" marR="7886" marT="7886" marB="0" anchor="b"/>
                </a:tc>
                <a:tc>
                  <a:txBody>
                    <a:bodyPr/>
                    <a:lstStyle/>
                    <a:p>
                      <a:pPr algn="l" fontAlgn="b"/>
                      <a:r>
                        <a:rPr lang="it-CH" sz="1100" u="none" strike="noStrike" dirty="0">
                          <a:effectLst/>
                        </a:rPr>
                        <a:t> </a:t>
                      </a:r>
                      <a:endParaRPr lang="it-CH" sz="1100" b="0" i="0" u="none" strike="noStrike" dirty="0">
                        <a:solidFill>
                          <a:srgbClr val="000000"/>
                        </a:solidFill>
                        <a:effectLst/>
                        <a:latin typeface="Calibri" panose="020F0502020204030204" pitchFamily="34" charset="0"/>
                      </a:endParaRPr>
                    </a:p>
                  </a:txBody>
                  <a:tcPr marL="7886" marR="7886" marT="7886" marB="0" anchor="b"/>
                </a:tc>
              </a:tr>
            </a:tbl>
          </a:graphicData>
        </a:graphic>
      </p:graphicFrame>
      <p:sp>
        <p:nvSpPr>
          <p:cNvPr id="3" name="Titolo 1"/>
          <p:cNvSpPr txBox="1">
            <a:spLocks/>
          </p:cNvSpPr>
          <p:nvPr/>
        </p:nvSpPr>
        <p:spPr>
          <a:xfrm>
            <a:off x="1117309" y="76200"/>
            <a:ext cx="10157354" cy="1397000"/>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it-CH" sz="2400" b="1" dirty="0" smtClean="0"/>
          </a:p>
          <a:p>
            <a:endParaRPr lang="it-CH" sz="2400" b="1" dirty="0"/>
          </a:p>
          <a:p>
            <a:r>
              <a:rPr lang="it-CH" sz="2400" b="1" dirty="0" smtClean="0"/>
              <a:t>Attenuazione dell’imposizione nei Cantoni (III)</a:t>
            </a:r>
            <a:endParaRPr lang="it-CH" sz="2400" b="1" dirty="0"/>
          </a:p>
        </p:txBody>
      </p:sp>
    </p:spTree>
    <p:extLst>
      <p:ext uri="{BB962C8B-B14F-4D97-AF65-F5344CB8AC3E}">
        <p14:creationId xmlns:p14="http://schemas.microsoft.com/office/powerpoint/2010/main" val="31949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7308" y="76200"/>
            <a:ext cx="10768303" cy="976536"/>
          </a:xfrm>
          <a:prstGeom prst="rect">
            <a:avLst/>
          </a:prstGeom>
        </p:spPr>
        <p:txBody>
          <a:bodyPr>
            <a:normAutofit lnSpcReduction="1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spcBef>
                <a:spcPts val="0"/>
              </a:spcBef>
            </a:pPr>
            <a:endParaRPr lang="en-US" sz="3600" dirty="0" smtClean="0"/>
          </a:p>
          <a:p>
            <a:pPr defTabSz="1216152">
              <a:spcBef>
                <a:spcPts val="0"/>
              </a:spcBef>
            </a:pPr>
            <a:r>
              <a:rPr lang="en-US" sz="3600" dirty="0" smtClean="0"/>
              <a:t>Overall Statutory Tax rate on dividend income</a:t>
            </a:r>
            <a:endParaRPr lang="it-IT" sz="3600" spc="-30" dirty="0">
              <a:solidFill>
                <a:srgbClr val="374C81"/>
              </a:solidFill>
              <a:latin typeface="Century Gothic"/>
            </a:endParaRPr>
          </a:p>
        </p:txBody>
      </p:sp>
      <p:graphicFrame>
        <p:nvGraphicFramePr>
          <p:cNvPr id="3" name="Tabella 2"/>
          <p:cNvGraphicFramePr>
            <a:graphicFrameLocks noGrp="1"/>
          </p:cNvGraphicFramePr>
          <p:nvPr>
            <p:extLst>
              <p:ext uri="{D42A27DB-BD31-4B8C-83A1-F6EECF244321}">
                <p14:modId xmlns:p14="http://schemas.microsoft.com/office/powerpoint/2010/main" val="3209005447"/>
              </p:ext>
            </p:extLst>
          </p:nvPr>
        </p:nvGraphicFramePr>
        <p:xfrm>
          <a:off x="1424905" y="5589240"/>
          <a:ext cx="9289032" cy="819150"/>
        </p:xfrm>
        <a:graphic>
          <a:graphicData uri="http://schemas.openxmlformats.org/drawingml/2006/table">
            <a:tbl>
              <a:tblPr>
                <a:tableStyleId>{69012ECD-51FC-41F1-AA8D-1B2483CD663E}</a:tableStyleId>
              </a:tblPr>
              <a:tblGrid>
                <a:gridCol w="9289032"/>
              </a:tblGrid>
              <a:tr h="190500">
                <a:tc>
                  <a:txBody>
                    <a:bodyPr/>
                    <a:lstStyle/>
                    <a:p>
                      <a:pPr algn="l" fontAlgn="b"/>
                      <a:r>
                        <a:rPr lang="it-CH" sz="1050" u="none" strike="noStrike" dirty="0">
                          <a:effectLst/>
                        </a:rPr>
                        <a:t>Fonte: </a:t>
                      </a:r>
                      <a:r>
                        <a:rPr lang="it-CH" sz="1050" u="none" strike="noStrike" dirty="0">
                          <a:effectLst/>
                          <a:hlinkClick r:id="rId3"/>
                        </a:rPr>
                        <a:t>http://</a:t>
                      </a:r>
                      <a:r>
                        <a:rPr lang="it-CH" sz="1050" u="none" strike="noStrike" dirty="0" smtClean="0">
                          <a:effectLst/>
                          <a:hlinkClick r:id="rId3"/>
                        </a:rPr>
                        <a:t>www.oecd.org/ctp/tax-policy/tax-database.htm</a:t>
                      </a:r>
                      <a:endParaRPr lang="it-CH" sz="1050" u="none" strike="noStrike" dirty="0" smtClean="0">
                        <a:effectLst/>
                      </a:endParaRPr>
                    </a:p>
                    <a:p>
                      <a:pPr algn="l" fontAlgn="b"/>
                      <a:endParaRPr lang="it-CH" sz="105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rtl="0" fontAlgn="ctr"/>
                      <a:r>
                        <a:rPr lang="en-US" sz="1050" u="none" strike="noStrike" dirty="0">
                          <a:effectLst/>
                        </a:rPr>
                        <a:t>Switzerland: the corporate income tax rate includes the church tax, while the personal income tax rates excludes it. The data are computed for Zurich (representative town) with a MCL system. In Switzerland, a certain number of cantons have a CL system. The federal state changed from CL to MCL as of 1 January 2009.</a:t>
                      </a:r>
                      <a:endParaRPr lang="en-US" sz="1050" b="1" i="0" u="none" strike="noStrike" dirty="0">
                        <a:solidFill>
                          <a:srgbClr val="000000"/>
                        </a:solidFill>
                        <a:effectLst/>
                        <a:latin typeface="Arial" panose="020B0604020202020204" pitchFamily="34" charset="0"/>
                      </a:endParaRPr>
                    </a:p>
                  </a:txBody>
                  <a:tcPr marL="9525" marR="9525" marT="9525" marB="0" anchor="ctr"/>
                </a:tc>
              </a:tr>
            </a:tbl>
          </a:graphicData>
        </a:graphic>
      </p:graphicFrame>
      <p:grpSp>
        <p:nvGrpSpPr>
          <p:cNvPr id="4" name="Gruppo 3"/>
          <p:cNvGrpSpPr/>
          <p:nvPr/>
        </p:nvGrpSpPr>
        <p:grpSpPr>
          <a:xfrm>
            <a:off x="1341884" y="1124744"/>
            <a:ext cx="9721080" cy="4464496"/>
            <a:chOff x="1341884" y="1124744"/>
            <a:chExt cx="9721080" cy="4464496"/>
          </a:xfrm>
        </p:grpSpPr>
        <p:graphicFrame>
          <p:nvGraphicFramePr>
            <p:cNvPr id="5" name="Grafico 4"/>
            <p:cNvGraphicFramePr>
              <a:graphicFrameLocks/>
            </p:cNvGraphicFramePr>
            <p:nvPr>
              <p:extLst>
                <p:ext uri="{D42A27DB-BD31-4B8C-83A1-F6EECF244321}">
                  <p14:modId xmlns:p14="http://schemas.microsoft.com/office/powerpoint/2010/main" val="3944394948"/>
                </p:ext>
              </p:extLst>
            </p:nvPr>
          </p:nvGraphicFramePr>
          <p:xfrm>
            <a:off x="1341884" y="1124744"/>
            <a:ext cx="9721080"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6" name="Rettangolo 5"/>
            <p:cNvSpPr/>
            <p:nvPr/>
          </p:nvSpPr>
          <p:spPr>
            <a:xfrm>
              <a:off x="9920263" y="1513065"/>
              <a:ext cx="288032" cy="2952328"/>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spTree>
    <p:extLst>
      <p:ext uri="{BB962C8B-B14F-4D97-AF65-F5344CB8AC3E}">
        <p14:creationId xmlns:p14="http://schemas.microsoft.com/office/powerpoint/2010/main" val="30020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Fine</a:t>
            </a:r>
            <a:endParaRPr lang="en-US" b="1"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7202" y="2154585"/>
            <a:ext cx="10657184" cy="3816429"/>
          </a:xfrm>
          <a:prstGeom prst="rect">
            <a:avLst/>
          </a:prstGeom>
        </p:spPr>
        <p:txBody>
          <a:bodyPr wrap="square">
            <a:spAutoFit/>
          </a:bodyPr>
          <a:lstStyle/>
          <a:p>
            <a:pPr>
              <a:spcAft>
                <a:spcPts val="0"/>
              </a:spcAft>
            </a:pPr>
            <a:r>
              <a:rPr lang="it-IT" sz="2200" dirty="0" smtClean="0">
                <a:ea typeface="Times New Roman" panose="02020603050405020304" pitchFamily="18" charset="0"/>
              </a:rPr>
              <a:t>Il </a:t>
            </a:r>
            <a:r>
              <a:rPr lang="it-IT" sz="2200" dirty="0">
                <a:ea typeface="Times New Roman" panose="02020603050405020304" pitchFamily="18" charset="0"/>
              </a:rPr>
              <a:t>dividendo va a formare il reddito imponibile, assieme al reddito da lavoro dipendente, interessi ricevuti ecc. In Ticino, così come a livello federale, questo dividendo è imposto solamente per il </a:t>
            </a:r>
            <a:r>
              <a:rPr lang="it-IT" sz="2200" dirty="0" smtClean="0">
                <a:ea typeface="Times New Roman" panose="02020603050405020304" pitchFamily="18" charset="0"/>
              </a:rPr>
              <a:t>60%</a:t>
            </a:r>
            <a:r>
              <a:rPr lang="it-IT" sz="2200" baseline="30000" dirty="0" smtClean="0">
                <a:ea typeface="Times New Roman" panose="02020603050405020304" pitchFamily="18" charset="0"/>
              </a:rPr>
              <a:t>1</a:t>
            </a:r>
            <a:r>
              <a:rPr lang="it-IT" sz="2200" dirty="0" smtClean="0">
                <a:ea typeface="Times New Roman" panose="02020603050405020304" pitchFamily="18" charset="0"/>
              </a:rPr>
              <a:t> se </a:t>
            </a:r>
            <a:r>
              <a:rPr lang="it-IT" sz="2200" dirty="0">
                <a:ea typeface="Times New Roman" panose="02020603050405020304" pitchFamily="18" charset="0"/>
              </a:rPr>
              <a:t>deriva da partecipazioni detenute nella sostanza privata e per il </a:t>
            </a:r>
            <a:r>
              <a:rPr lang="it-IT" sz="2200" dirty="0" smtClean="0">
                <a:ea typeface="Times New Roman" panose="02020603050405020304" pitchFamily="18" charset="0"/>
              </a:rPr>
              <a:t>50%</a:t>
            </a:r>
            <a:r>
              <a:rPr lang="it-IT" sz="2200" baseline="30000" dirty="0" smtClean="0">
                <a:ea typeface="Times New Roman" panose="02020603050405020304" pitchFamily="18" charset="0"/>
              </a:rPr>
              <a:t>2</a:t>
            </a:r>
            <a:r>
              <a:rPr lang="it-IT" sz="2200" dirty="0" smtClean="0">
                <a:ea typeface="Times New Roman" panose="02020603050405020304" pitchFamily="18" charset="0"/>
              </a:rPr>
              <a:t> </a:t>
            </a:r>
            <a:r>
              <a:rPr lang="it-IT" sz="2200" dirty="0">
                <a:ea typeface="Times New Roman" panose="02020603050405020304" pitchFamily="18" charset="0"/>
              </a:rPr>
              <a:t>se le partecipazioni sono detenute nella sostanza commerciale (LT e </a:t>
            </a:r>
            <a:r>
              <a:rPr lang="it-IT" sz="2200" dirty="0" err="1" smtClean="0">
                <a:ea typeface="Times New Roman" panose="02020603050405020304" pitchFamily="18" charset="0"/>
              </a:rPr>
              <a:t>LIFD</a:t>
            </a:r>
            <a:r>
              <a:rPr lang="it-IT" sz="2200" dirty="0" smtClean="0">
                <a:ea typeface="Times New Roman" panose="02020603050405020304" pitchFamily="18" charset="0"/>
              </a:rPr>
              <a:t>)</a:t>
            </a:r>
            <a:r>
              <a:rPr lang="it-IT" sz="2200" baseline="30000" dirty="0" smtClean="0">
                <a:ea typeface="Times New Roman" panose="02020603050405020304" pitchFamily="18" charset="0"/>
              </a:rPr>
              <a:t>3</a:t>
            </a:r>
            <a:r>
              <a:rPr lang="it-IT" sz="2200" dirty="0" smtClean="0">
                <a:ea typeface="Times New Roman" panose="02020603050405020304" pitchFamily="18" charset="0"/>
              </a:rPr>
              <a:t>. </a:t>
            </a:r>
          </a:p>
          <a:p>
            <a:pPr>
              <a:spcAft>
                <a:spcPts val="0"/>
              </a:spcAft>
            </a:pPr>
            <a:endParaRPr lang="it-IT" sz="2200" dirty="0" smtClean="0">
              <a:ea typeface="Times New Roman" panose="02020603050405020304" pitchFamily="18" charset="0"/>
            </a:endParaRPr>
          </a:p>
          <a:p>
            <a:pPr>
              <a:spcAft>
                <a:spcPts val="0"/>
              </a:spcAft>
            </a:pPr>
            <a:endParaRPr lang="it-IT" sz="2200" dirty="0">
              <a:ea typeface="Times New Roman" panose="02020603050405020304" pitchFamily="18" charset="0"/>
            </a:endParaRPr>
          </a:p>
          <a:p>
            <a:pPr>
              <a:spcAft>
                <a:spcPts val="0"/>
              </a:spcAft>
            </a:pPr>
            <a:endParaRPr lang="it-IT" sz="2200" dirty="0" smtClean="0">
              <a:ea typeface="Times New Roman" panose="02020603050405020304" pitchFamily="18" charset="0"/>
            </a:endParaRPr>
          </a:p>
          <a:p>
            <a:pPr>
              <a:spcAft>
                <a:spcPts val="0"/>
              </a:spcAft>
            </a:pPr>
            <a:r>
              <a:rPr lang="it-IT" sz="2200" baseline="30000" dirty="0" smtClean="0">
                <a:ea typeface="Times New Roman" panose="02020603050405020304" pitchFamily="18" charset="0"/>
              </a:rPr>
              <a:t>1 </a:t>
            </a:r>
            <a:r>
              <a:rPr lang="de-DE" sz="2200" dirty="0" smtClean="0">
                <a:ea typeface="Times New Roman" panose="02020603050405020304" pitchFamily="18" charset="0"/>
              </a:rPr>
              <a:t>Art</a:t>
            </a:r>
            <a:r>
              <a:rPr lang="de-DE" sz="2200" dirty="0">
                <a:ea typeface="Times New Roman" panose="02020603050405020304" pitchFamily="18" charset="0"/>
              </a:rPr>
              <a:t>. 19 </a:t>
            </a:r>
            <a:r>
              <a:rPr lang="de-DE" sz="2200" dirty="0" err="1">
                <a:ea typeface="Times New Roman" panose="02020603050405020304" pitchFamily="18" charset="0"/>
              </a:rPr>
              <a:t>cpv</a:t>
            </a:r>
            <a:r>
              <a:rPr lang="de-DE" sz="2200" dirty="0">
                <a:ea typeface="Times New Roman" panose="02020603050405020304" pitchFamily="18" charset="0"/>
              </a:rPr>
              <a:t>. 1bis </a:t>
            </a:r>
            <a:r>
              <a:rPr lang="de-DE" sz="2200" dirty="0" err="1">
                <a:ea typeface="Times New Roman" panose="02020603050405020304" pitchFamily="18" charset="0"/>
              </a:rPr>
              <a:t>LT</a:t>
            </a:r>
            <a:r>
              <a:rPr lang="de-DE" sz="2200" dirty="0">
                <a:ea typeface="Times New Roman" panose="02020603050405020304" pitchFamily="18" charset="0"/>
              </a:rPr>
              <a:t> e Art 20 </a:t>
            </a:r>
            <a:r>
              <a:rPr lang="de-DE" sz="2200" dirty="0" err="1">
                <a:ea typeface="Times New Roman" panose="02020603050405020304" pitchFamily="18" charset="0"/>
              </a:rPr>
              <a:t>cpv</a:t>
            </a:r>
            <a:r>
              <a:rPr lang="de-DE" sz="2200" dirty="0">
                <a:ea typeface="Times New Roman" panose="02020603050405020304" pitchFamily="18" charset="0"/>
              </a:rPr>
              <a:t>. 1bis </a:t>
            </a:r>
            <a:r>
              <a:rPr lang="de-DE" sz="2200" dirty="0" err="1">
                <a:ea typeface="Times New Roman" panose="02020603050405020304" pitchFamily="18" charset="0"/>
              </a:rPr>
              <a:t>LIFD</a:t>
            </a:r>
            <a:r>
              <a:rPr lang="de-DE" sz="2200" dirty="0">
                <a:ea typeface="Times New Roman" panose="02020603050405020304" pitchFamily="18" charset="0"/>
              </a:rPr>
              <a:t> </a:t>
            </a:r>
            <a:endParaRPr lang="it-CH" sz="2200" dirty="0">
              <a:ea typeface="Times New Roman" panose="02020603050405020304" pitchFamily="18" charset="0"/>
            </a:endParaRPr>
          </a:p>
          <a:p>
            <a:pPr>
              <a:spcAft>
                <a:spcPts val="0"/>
              </a:spcAft>
            </a:pPr>
            <a:r>
              <a:rPr lang="it-IT" sz="2200" baseline="30000" dirty="0" smtClean="0">
                <a:ea typeface="Times New Roman" panose="02020603050405020304" pitchFamily="18" charset="0"/>
              </a:rPr>
              <a:t>2 </a:t>
            </a:r>
            <a:r>
              <a:rPr lang="de-DE" sz="2200" dirty="0" smtClean="0">
                <a:ea typeface="Times New Roman" panose="02020603050405020304" pitchFamily="18" charset="0"/>
              </a:rPr>
              <a:t>Art</a:t>
            </a:r>
            <a:r>
              <a:rPr lang="de-DE" sz="2200" dirty="0">
                <a:ea typeface="Times New Roman" panose="02020603050405020304" pitchFamily="18" charset="0"/>
              </a:rPr>
              <a:t>. 17b </a:t>
            </a:r>
            <a:r>
              <a:rPr lang="de-DE" sz="2200" dirty="0" err="1">
                <a:ea typeface="Times New Roman" panose="02020603050405020304" pitchFamily="18" charset="0"/>
              </a:rPr>
              <a:t>cpv</a:t>
            </a:r>
            <a:r>
              <a:rPr lang="de-DE" sz="2200" dirty="0">
                <a:ea typeface="Times New Roman" panose="02020603050405020304" pitchFamily="18" charset="0"/>
              </a:rPr>
              <a:t>. 1 </a:t>
            </a:r>
            <a:r>
              <a:rPr lang="de-DE" sz="2200" dirty="0" err="1">
                <a:ea typeface="Times New Roman" panose="02020603050405020304" pitchFamily="18" charset="0"/>
              </a:rPr>
              <a:t>LT</a:t>
            </a:r>
            <a:r>
              <a:rPr lang="de-DE" sz="2200" dirty="0">
                <a:ea typeface="Times New Roman" panose="02020603050405020304" pitchFamily="18" charset="0"/>
              </a:rPr>
              <a:t> e Art. 18b </a:t>
            </a:r>
            <a:r>
              <a:rPr lang="de-DE" sz="2200" dirty="0" err="1">
                <a:ea typeface="Times New Roman" panose="02020603050405020304" pitchFamily="18" charset="0"/>
              </a:rPr>
              <a:t>cpv</a:t>
            </a:r>
            <a:r>
              <a:rPr lang="de-DE" sz="2200" dirty="0">
                <a:ea typeface="Times New Roman" panose="02020603050405020304" pitchFamily="18" charset="0"/>
              </a:rPr>
              <a:t>. 1 </a:t>
            </a:r>
            <a:r>
              <a:rPr lang="de-DE" sz="2200" dirty="0" err="1">
                <a:ea typeface="Times New Roman" panose="02020603050405020304" pitchFamily="18" charset="0"/>
              </a:rPr>
              <a:t>LIFD</a:t>
            </a:r>
            <a:endParaRPr lang="it-CH" sz="2200" dirty="0">
              <a:ea typeface="Times New Roman" panose="02020603050405020304" pitchFamily="18" charset="0"/>
            </a:endParaRPr>
          </a:p>
          <a:p>
            <a:pPr>
              <a:spcAft>
                <a:spcPts val="0"/>
              </a:spcAft>
            </a:pPr>
            <a:r>
              <a:rPr lang="it-IT" sz="2200" baseline="30000" dirty="0" smtClean="0">
                <a:ea typeface="Times New Roman" panose="02020603050405020304" pitchFamily="18" charset="0"/>
              </a:rPr>
              <a:t>3 </a:t>
            </a:r>
            <a:r>
              <a:rPr lang="it-IT" sz="2200" dirty="0" smtClean="0">
                <a:ea typeface="Times New Roman" panose="02020603050405020304" pitchFamily="18" charset="0"/>
              </a:rPr>
              <a:t>Con </a:t>
            </a:r>
            <a:r>
              <a:rPr lang="it-IT" sz="2200" dirty="0">
                <a:ea typeface="Times New Roman" panose="02020603050405020304" pitchFamily="18" charset="0"/>
              </a:rPr>
              <a:t>una partecipazione di almeno il 10% al capitale </a:t>
            </a:r>
            <a:r>
              <a:rPr lang="it-IT" sz="2200" dirty="0" smtClean="0">
                <a:ea typeface="Times New Roman" panose="02020603050405020304" pitchFamily="18" charset="0"/>
              </a:rPr>
              <a:t>sociale.</a:t>
            </a:r>
            <a:endParaRPr lang="it-CH" sz="2200" dirty="0">
              <a:effectLst/>
              <a:ea typeface="Times New Roman" panose="02020603050405020304" pitchFamily="18" charset="0"/>
            </a:endParaRPr>
          </a:p>
        </p:txBody>
      </p:sp>
      <p:sp>
        <p:nvSpPr>
          <p:cNvPr id="3" name="Title 12"/>
          <p:cNvSpPr txBox="1">
            <a:spLocks/>
          </p:cNvSpPr>
          <p:nvPr/>
        </p:nvSpPr>
        <p:spPr>
          <a:xfrm>
            <a:off x="1117308" y="76200"/>
            <a:ext cx="10920703" cy="1397000"/>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spcBef>
                <a:spcPts val="0"/>
              </a:spcBef>
            </a:pPr>
            <a:endParaRPr lang="it-IT" sz="3600" spc="-30" dirty="0" smtClean="0">
              <a:solidFill>
                <a:srgbClr val="374C81"/>
              </a:solidFill>
              <a:latin typeface="Century Gothic"/>
            </a:endParaRPr>
          </a:p>
          <a:p>
            <a:pPr defTabSz="1216152">
              <a:spcBef>
                <a:spcPts val="0"/>
              </a:spcBef>
            </a:pPr>
            <a:endParaRPr lang="it-IT" sz="3600" spc="-30" dirty="0" smtClean="0">
              <a:solidFill>
                <a:srgbClr val="374C81"/>
              </a:solidFill>
              <a:latin typeface="Century Gothic"/>
            </a:endParaRPr>
          </a:p>
          <a:p>
            <a:pPr defTabSz="1216152">
              <a:spcBef>
                <a:spcPts val="0"/>
              </a:spcBef>
            </a:pPr>
            <a:r>
              <a:rPr lang="it-IT" sz="3600" spc="-30" dirty="0" smtClean="0">
                <a:solidFill>
                  <a:srgbClr val="374C81"/>
                </a:solidFill>
                <a:latin typeface="Century Gothic"/>
              </a:rPr>
              <a:t>Trattamento fiscale del dividendo</a:t>
            </a:r>
            <a:endParaRPr lang="it-IT" sz="3600" spc="-30" dirty="0">
              <a:solidFill>
                <a:srgbClr val="374C81"/>
              </a:solidFill>
              <a:latin typeface="Century Gothic"/>
            </a:endParaRPr>
          </a:p>
        </p:txBody>
      </p:sp>
    </p:spTree>
    <p:extLst>
      <p:ext uri="{BB962C8B-B14F-4D97-AF65-F5344CB8AC3E}">
        <p14:creationId xmlns:p14="http://schemas.microsoft.com/office/powerpoint/2010/main" val="12575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1197868" y="332656"/>
            <a:ext cx="10920703" cy="1124744"/>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defTabSz="1216152">
              <a:spcBef>
                <a:spcPts val="0"/>
              </a:spcBef>
            </a:pPr>
            <a:endParaRPr lang="it-IT" sz="3600" spc="-30" dirty="0" smtClean="0">
              <a:solidFill>
                <a:srgbClr val="374C81"/>
              </a:solidFill>
              <a:latin typeface="Century Gothic"/>
            </a:endParaRPr>
          </a:p>
          <a:p>
            <a:pPr defTabSz="1216152">
              <a:spcBef>
                <a:spcPts val="0"/>
              </a:spcBef>
            </a:pPr>
            <a:r>
              <a:rPr lang="it-IT" sz="3600" spc="-30" dirty="0" smtClean="0">
                <a:solidFill>
                  <a:srgbClr val="374C81"/>
                </a:solidFill>
                <a:latin typeface="Century Gothic"/>
              </a:rPr>
              <a:t>Oneri che gravano sul salario</a:t>
            </a:r>
            <a:endParaRPr lang="it-IT" sz="3600" spc="-30" dirty="0">
              <a:solidFill>
                <a:srgbClr val="374C81"/>
              </a:solidFill>
              <a:latin typeface="Century Gothic"/>
            </a:endParaRPr>
          </a:p>
        </p:txBody>
      </p:sp>
      <p:graphicFrame>
        <p:nvGraphicFramePr>
          <p:cNvPr id="3" name="Tabella 2"/>
          <p:cNvGraphicFramePr>
            <a:graphicFrameLocks noGrp="1"/>
          </p:cNvGraphicFramePr>
          <p:nvPr>
            <p:extLst>
              <p:ext uri="{D42A27DB-BD31-4B8C-83A1-F6EECF244321}">
                <p14:modId xmlns:p14="http://schemas.microsoft.com/office/powerpoint/2010/main" val="929776890"/>
              </p:ext>
            </p:extLst>
          </p:nvPr>
        </p:nvGraphicFramePr>
        <p:xfrm>
          <a:off x="1341884" y="1796754"/>
          <a:ext cx="3096344" cy="1402080"/>
        </p:xfrm>
        <a:graphic>
          <a:graphicData uri="http://schemas.openxmlformats.org/drawingml/2006/table">
            <a:tbl>
              <a:tblPr firstRow="1" firstCol="1" bandRow="1">
                <a:tableStyleId>{69012ECD-51FC-41F1-AA8D-1B2483CD663E}</a:tableStyleId>
              </a:tblPr>
              <a:tblGrid>
                <a:gridCol w="1429510"/>
                <a:gridCol w="1666834"/>
              </a:tblGrid>
              <a:tr h="209550">
                <a:tc gridSpan="2">
                  <a:txBody>
                    <a:bodyPr/>
                    <a:lstStyle/>
                    <a:p>
                      <a:pPr algn="just">
                        <a:lnSpc>
                          <a:spcPct val="115000"/>
                        </a:lnSpc>
                        <a:spcAft>
                          <a:spcPts val="0"/>
                        </a:spcAft>
                      </a:pPr>
                      <a:r>
                        <a:rPr lang="it-CH" sz="1600" dirty="0">
                          <a:effectLst/>
                        </a:rPr>
                        <a:t>Tassi contributivi </a:t>
                      </a:r>
                      <a:r>
                        <a:rPr lang="it-CH" sz="1600" dirty="0" err="1">
                          <a:effectLst/>
                        </a:rPr>
                        <a:t>AVS</a:t>
                      </a:r>
                      <a:r>
                        <a:rPr lang="it-CH" sz="1600" dirty="0">
                          <a:effectLst/>
                        </a:rPr>
                        <a:t>/AI/</a:t>
                      </a:r>
                      <a:r>
                        <a:rPr lang="it-CH" sz="1600" dirty="0" err="1">
                          <a:effectLst/>
                        </a:rPr>
                        <a:t>IPG</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it-CH"/>
                    </a:p>
                  </a:txBody>
                  <a:tcPr/>
                </a:tc>
              </a:tr>
              <a:tr h="200025">
                <a:tc>
                  <a:txBody>
                    <a:bodyPr/>
                    <a:lstStyle/>
                    <a:p>
                      <a:pPr algn="just">
                        <a:lnSpc>
                          <a:spcPct val="115000"/>
                        </a:lnSpc>
                        <a:spcAft>
                          <a:spcPts val="0"/>
                        </a:spcAft>
                      </a:pPr>
                      <a:r>
                        <a:rPr lang="it-CH" sz="1600">
                          <a:effectLst/>
                        </a:rPr>
                        <a:t>AVS</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8.40%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it-CH" sz="1600">
                          <a:effectLst/>
                        </a:rPr>
                        <a:t>AI</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dirty="0">
                          <a:effectLst/>
                        </a:rPr>
                        <a:t>1.40%</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r>
              <a:tr h="200025">
                <a:tc>
                  <a:txBody>
                    <a:bodyPr/>
                    <a:lstStyle/>
                    <a:p>
                      <a:pPr algn="just">
                        <a:lnSpc>
                          <a:spcPct val="115000"/>
                        </a:lnSpc>
                        <a:spcAft>
                          <a:spcPts val="0"/>
                        </a:spcAft>
                      </a:pPr>
                      <a:r>
                        <a:rPr lang="it-CH" sz="1600">
                          <a:effectLst/>
                        </a:rPr>
                        <a:t>IPG</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0.50%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r>
              <a:tr h="209550">
                <a:tc>
                  <a:txBody>
                    <a:bodyPr/>
                    <a:lstStyle/>
                    <a:p>
                      <a:pPr algn="just">
                        <a:lnSpc>
                          <a:spcPct val="115000"/>
                        </a:lnSpc>
                        <a:spcAft>
                          <a:spcPts val="0"/>
                        </a:spcAft>
                      </a:pPr>
                      <a:r>
                        <a:rPr lang="it-CH" sz="1600" dirty="0" smtClean="0">
                          <a:effectLst/>
                        </a:rPr>
                        <a:t>Totale</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dirty="0">
                          <a:effectLst/>
                        </a:rPr>
                        <a:t>10.30%</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907231862"/>
              </p:ext>
            </p:extLst>
          </p:nvPr>
        </p:nvGraphicFramePr>
        <p:xfrm>
          <a:off x="5469210" y="1803340"/>
          <a:ext cx="4248472" cy="1402080"/>
        </p:xfrm>
        <a:graphic>
          <a:graphicData uri="http://schemas.openxmlformats.org/drawingml/2006/table">
            <a:tbl>
              <a:tblPr firstRow="1" firstCol="1" bandRow="1">
                <a:tableStyleId>{69012ECD-51FC-41F1-AA8D-1B2483CD663E}</a:tableStyleId>
              </a:tblPr>
              <a:tblGrid>
                <a:gridCol w="541585"/>
                <a:gridCol w="1014243"/>
                <a:gridCol w="1072984"/>
                <a:gridCol w="1619660"/>
              </a:tblGrid>
              <a:tr h="209550">
                <a:tc gridSpan="2">
                  <a:txBody>
                    <a:bodyPr/>
                    <a:lstStyle/>
                    <a:p>
                      <a:pPr algn="just">
                        <a:lnSpc>
                          <a:spcPct val="115000"/>
                        </a:lnSpc>
                        <a:spcAft>
                          <a:spcPts val="0"/>
                        </a:spcAft>
                      </a:pPr>
                      <a:r>
                        <a:rPr lang="it-CH" sz="1600" dirty="0">
                          <a:effectLst/>
                        </a:rPr>
                        <a:t>Contributi AD</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it-CH"/>
                    </a:p>
                  </a:txBody>
                  <a:tcPr/>
                </a:tc>
                <a:tc>
                  <a:txBody>
                    <a:bodyPr/>
                    <a:lstStyle/>
                    <a:p>
                      <a:pPr algn="just">
                        <a:lnSpc>
                          <a:spcPct val="115000"/>
                        </a:lnSpc>
                        <a:spcAft>
                          <a:spcPts val="0"/>
                        </a:spcAft>
                      </a:pPr>
                      <a:r>
                        <a:rPr lang="it-CH" sz="1600" dirty="0">
                          <a:effectLst/>
                        </a:rPr>
                        <a:t> </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dirty="0">
                          <a:effectLst/>
                        </a:rPr>
                        <a:t> </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r>
              <a:tr h="200025">
                <a:tc>
                  <a:txBody>
                    <a:bodyPr/>
                    <a:lstStyle/>
                    <a:p>
                      <a:pPr algn="just">
                        <a:lnSpc>
                          <a:spcPct val="115000"/>
                        </a:lnSpc>
                        <a:spcAft>
                          <a:spcPts val="0"/>
                        </a:spcAft>
                      </a:pPr>
                      <a:r>
                        <a:rPr lang="it-CH" sz="1600">
                          <a:effectLst/>
                        </a:rPr>
                        <a:t>AD</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 </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&lt; 126'000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2.20%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just">
                        <a:lnSpc>
                          <a:spcPct val="115000"/>
                        </a:lnSpc>
                        <a:spcAft>
                          <a:spcPts val="0"/>
                        </a:spcAft>
                      </a:pPr>
                      <a:r>
                        <a:rPr lang="it-CH" sz="1600">
                          <a:effectLst/>
                        </a:rPr>
                        <a:t>AD</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dirty="0">
                          <a:effectLst/>
                        </a:rPr>
                        <a:t>&gt;126'000</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&lt;315'000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1.00%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r>
              <a:tr h="200025">
                <a:tc>
                  <a:txBody>
                    <a:bodyPr/>
                    <a:lstStyle/>
                    <a:p>
                      <a:pPr algn="just">
                        <a:lnSpc>
                          <a:spcPct val="115000"/>
                        </a:lnSpc>
                        <a:spcAft>
                          <a:spcPts val="0"/>
                        </a:spcAft>
                      </a:pPr>
                      <a:r>
                        <a:rPr lang="it-CH" sz="1600">
                          <a:effectLst/>
                        </a:rPr>
                        <a:t>AD</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&gt;315'000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 </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0.00%</a:t>
                      </a:r>
                      <a:endParaRPr lang="it-CH" sz="1600">
                        <a:effectLst/>
                        <a:latin typeface="Times New Roman" panose="02020603050405020304" pitchFamily="18" charset="0"/>
                        <a:ea typeface="Times New Roman" panose="02020603050405020304" pitchFamily="18" charset="0"/>
                      </a:endParaRPr>
                    </a:p>
                  </a:txBody>
                  <a:tcPr marL="44450" marR="44450" marT="0" marB="0" anchor="b"/>
                </a:tc>
              </a:tr>
              <a:tr h="209550">
                <a:tc>
                  <a:txBody>
                    <a:bodyPr/>
                    <a:lstStyle/>
                    <a:p>
                      <a:pPr algn="just">
                        <a:lnSpc>
                          <a:spcPct val="115000"/>
                        </a:lnSpc>
                        <a:spcAft>
                          <a:spcPts val="0"/>
                        </a:spcAft>
                      </a:pPr>
                      <a:r>
                        <a:rPr lang="it-CH" sz="1600">
                          <a:effectLst/>
                        </a:rPr>
                        <a:t> </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 </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a:effectLst/>
                        </a:rPr>
                        <a:t> </a:t>
                      </a:r>
                      <a:endParaRPr lang="it-CH" sz="16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15000"/>
                        </a:lnSpc>
                        <a:spcAft>
                          <a:spcPts val="0"/>
                        </a:spcAft>
                      </a:pPr>
                      <a:r>
                        <a:rPr lang="it-CH" sz="1600" dirty="0">
                          <a:effectLst/>
                        </a:rPr>
                        <a:t> </a:t>
                      </a:r>
                      <a:endParaRPr lang="it-CH" sz="16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5" name="CasellaDiTesto 4"/>
          <p:cNvSpPr txBox="1"/>
          <p:nvPr/>
        </p:nvSpPr>
        <p:spPr>
          <a:xfrm>
            <a:off x="1296157" y="3932328"/>
            <a:ext cx="8470663" cy="2591479"/>
          </a:xfrm>
          <a:prstGeom prst="rect">
            <a:avLst/>
          </a:prstGeom>
          <a:noFill/>
        </p:spPr>
        <p:txBody>
          <a:bodyPr wrap="square" rtlCol="0">
            <a:spAutoFit/>
          </a:bodyPr>
          <a:lstStyle/>
          <a:p>
            <a:pPr marL="171450" lvl="0" indent="-171450">
              <a:lnSpc>
                <a:spcPct val="95000"/>
              </a:lnSpc>
              <a:buFont typeface="Arial" panose="020B0604020202020204" pitchFamily="34" charset="0"/>
              <a:buChar char="•"/>
            </a:pPr>
            <a:r>
              <a:rPr lang="it-IT" sz="1400" dirty="0" bmk="">
                <a:latin typeface="+mj-lt"/>
                <a:ea typeface="Times New Roman" panose="02020603050405020304" pitchFamily="18" charset="0"/>
              </a:rPr>
              <a:t>Art. 112 cpv. 3a </a:t>
            </a:r>
            <a:r>
              <a:rPr lang="it-IT" sz="1400" dirty="0" err="1" bmk="">
                <a:latin typeface="+mj-lt"/>
                <a:ea typeface="Times New Roman" panose="02020603050405020304" pitchFamily="18" charset="0"/>
              </a:rPr>
              <a:t>COST</a:t>
            </a:r>
            <a:r>
              <a:rPr lang="it-IT" sz="1400" dirty="0" bmk="">
                <a:latin typeface="+mj-lt"/>
                <a:ea typeface="Times New Roman" panose="02020603050405020304" pitchFamily="18" charset="0"/>
              </a:rPr>
              <a:t>: "L’assicurazione è finanziata: a. con i contributi degli assicurati; la metà dei contributi dei dipendenti è a carico del datore di lavoro". </a:t>
            </a:r>
            <a:r>
              <a:rPr lang="it-IT" sz="1400" dirty="0" smtClean="0" bmk="">
                <a:latin typeface="+mj-lt"/>
                <a:ea typeface="Times New Roman" panose="02020603050405020304" pitchFamily="18" charset="0"/>
              </a:rPr>
              <a:t>I </a:t>
            </a:r>
            <a:r>
              <a:rPr lang="it-IT" sz="1400" dirty="0" bmk="">
                <a:latin typeface="+mj-lt"/>
                <a:ea typeface="Times New Roman" panose="02020603050405020304" pitchFamily="18" charset="0"/>
              </a:rPr>
              <a:t>datori di lavoro deducono la metà del contributo (5,15 %) dalla paga dei salariati e la versano alla cassa di compensazione unitamente alla propria quota (anch’essa del 5,15 %). A questo 10,3 % va aggiunto il contributo all’assicurazione contro la disoccupazione</a:t>
            </a:r>
            <a:r>
              <a:rPr lang="it-IT" sz="1400" dirty="0" smtClean="0" bmk="">
                <a:latin typeface="+mj-lt"/>
                <a:ea typeface="Times New Roman" panose="02020603050405020304" pitchFamily="18" charset="0"/>
              </a:rPr>
              <a:t>.</a:t>
            </a:r>
          </a:p>
          <a:p>
            <a:pPr marL="171450" lvl="0" indent="-171450">
              <a:lnSpc>
                <a:spcPct val="95000"/>
              </a:lnSpc>
              <a:buFont typeface="Arial" panose="020B0604020202020204" pitchFamily="34" charset="0"/>
              <a:buChar char="•"/>
            </a:pPr>
            <a:endParaRPr lang="it-IT" sz="1400" dirty="0" smtClean="0" bmk="">
              <a:latin typeface="+mj-lt"/>
              <a:ea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pPr>
            <a:r>
              <a:rPr lang="it-IT" sz="1400" dirty="0">
                <a:latin typeface="+mj-lt"/>
                <a:ea typeface="Times New Roman" panose="02020603050405020304" pitchFamily="18" charset="0"/>
              </a:rPr>
              <a:t>Come l’assicurazione per la vecchiaia e i superstiti (</a:t>
            </a:r>
            <a:r>
              <a:rPr lang="it-IT" sz="1400" dirty="0" err="1">
                <a:latin typeface="+mj-lt"/>
                <a:ea typeface="Times New Roman" panose="02020603050405020304" pitchFamily="18" charset="0"/>
              </a:rPr>
              <a:t>AVS</a:t>
            </a:r>
            <a:r>
              <a:rPr lang="it-IT" sz="1400" dirty="0">
                <a:latin typeface="+mj-lt"/>
                <a:ea typeface="Times New Roman" panose="02020603050405020304" pitchFamily="18" charset="0"/>
              </a:rPr>
              <a:t>), l’assicurazione contro la disoccupazione (AD) è un’assicurazione sociale svizzera obbligatoria. Tutti i salariati tenuti a pagare contributi all’</a:t>
            </a:r>
            <a:r>
              <a:rPr lang="it-IT" sz="1400" dirty="0" err="1">
                <a:latin typeface="+mj-lt"/>
                <a:ea typeface="Times New Roman" panose="02020603050405020304" pitchFamily="18" charset="0"/>
              </a:rPr>
              <a:t>AVS</a:t>
            </a:r>
            <a:r>
              <a:rPr lang="it-IT" sz="1400" dirty="0">
                <a:latin typeface="+mj-lt"/>
                <a:ea typeface="Times New Roman" panose="02020603050405020304" pitchFamily="18" charset="0"/>
              </a:rPr>
              <a:t> e i loro </a:t>
            </a:r>
            <a:r>
              <a:rPr lang="it-IT" sz="1400" dirty="0" err="1" smtClean="0">
                <a:latin typeface="+mj-lt"/>
                <a:ea typeface="Times New Roman" panose="02020603050405020304" pitchFamily="18" charset="0"/>
              </a:rPr>
              <a:t>datoridi</a:t>
            </a:r>
            <a:r>
              <a:rPr lang="it-IT" sz="1400" dirty="0" smtClean="0">
                <a:latin typeface="+mj-lt"/>
                <a:ea typeface="Times New Roman" panose="02020603050405020304" pitchFamily="18" charset="0"/>
              </a:rPr>
              <a:t> </a:t>
            </a:r>
            <a:r>
              <a:rPr lang="it-IT" sz="1400" dirty="0">
                <a:latin typeface="+mj-lt"/>
                <a:ea typeface="Times New Roman" panose="02020603050405020304" pitchFamily="18" charset="0"/>
              </a:rPr>
              <a:t>lavoro devono versare contributi all’AD nella misura del 50 per cento ciascuno.</a:t>
            </a:r>
            <a:endParaRPr lang="it-IT" sz="1400" dirty="0">
              <a:latin typeface="+mj-lt"/>
            </a:endParaRPr>
          </a:p>
          <a:p>
            <a:pPr marL="171450" lvl="0" indent="-171450">
              <a:lnSpc>
                <a:spcPct val="95000"/>
              </a:lnSpc>
              <a:buFont typeface="Arial" panose="020B0604020202020204" pitchFamily="34" charset="0"/>
              <a:buChar char="•"/>
            </a:pPr>
            <a:endParaRPr lang="it-CH" sz="1400" dirty="0" bmk="">
              <a:latin typeface="+mj-lt"/>
            </a:endParaRPr>
          </a:p>
          <a:p>
            <a:pPr>
              <a:lnSpc>
                <a:spcPct val="95000"/>
              </a:lnSpc>
            </a:pPr>
            <a:endParaRPr lang="it-CH" sz="1400" dirty="0">
              <a:latin typeface="+mj-lt"/>
            </a:endParaRPr>
          </a:p>
        </p:txBody>
      </p:sp>
      <p:sp>
        <p:nvSpPr>
          <p:cNvPr id="6" name="CasellaDiTesto 5"/>
          <p:cNvSpPr txBox="1"/>
          <p:nvPr/>
        </p:nvSpPr>
        <p:spPr>
          <a:xfrm>
            <a:off x="1264543" y="3327038"/>
            <a:ext cx="8188460" cy="326243"/>
          </a:xfrm>
          <a:prstGeom prst="rect">
            <a:avLst/>
          </a:prstGeom>
          <a:noFill/>
        </p:spPr>
        <p:txBody>
          <a:bodyPr wrap="none" rtlCol="0">
            <a:spAutoFit/>
          </a:bodyPr>
          <a:lstStyle/>
          <a:p>
            <a:pPr>
              <a:lnSpc>
                <a:spcPct val="95000"/>
              </a:lnSpc>
            </a:pPr>
            <a:r>
              <a:rPr lang="it-CH" sz="1600" b="1" dirty="0" err="1" smtClean="0"/>
              <a:t>FAK</a:t>
            </a:r>
            <a:r>
              <a:rPr lang="it-CH" sz="1600" b="1" dirty="0" smtClean="0"/>
              <a:t>/AF</a:t>
            </a:r>
            <a:r>
              <a:rPr lang="it-CH" sz="1600" dirty="0" smtClean="0"/>
              <a:t>: 2.1% a carico del datore di lavoro (Cassa cantonale di compensazione)</a:t>
            </a:r>
            <a:endParaRPr lang="it-CH" sz="1600" dirty="0"/>
          </a:p>
        </p:txBody>
      </p:sp>
    </p:spTree>
    <p:extLst>
      <p:ext uri="{BB962C8B-B14F-4D97-AF65-F5344CB8AC3E}">
        <p14:creationId xmlns:p14="http://schemas.microsoft.com/office/powerpoint/2010/main" val="34630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321859" y="3873870"/>
            <a:ext cx="3351928" cy="2018214"/>
          </a:xfrm>
          <a:prstGeom prst="rect">
            <a:avLst/>
          </a:prstGeom>
        </p:spPr>
      </p:pic>
      <p:sp>
        <p:nvSpPr>
          <p:cNvPr id="2" name="Titolo 1"/>
          <p:cNvSpPr>
            <a:spLocks noGrp="1"/>
          </p:cNvSpPr>
          <p:nvPr>
            <p:ph type="title"/>
          </p:nvPr>
        </p:nvSpPr>
        <p:spPr>
          <a:xfrm>
            <a:off x="321859" y="260648"/>
            <a:ext cx="3351927" cy="648072"/>
          </a:xfrm>
        </p:spPr>
        <p:txBody>
          <a:bodyPr/>
          <a:lstStyle/>
          <a:p>
            <a:r>
              <a:rPr lang="it-CH" dirty="0" smtClean="0"/>
              <a:t>Esempio</a:t>
            </a:r>
            <a:endParaRPr lang="it-CH" dirty="0"/>
          </a:p>
        </p:txBody>
      </p:sp>
      <p:sp>
        <p:nvSpPr>
          <p:cNvPr id="3" name="Segnaposto contenuto 2"/>
          <p:cNvSpPr>
            <a:spLocks noGrp="1"/>
          </p:cNvSpPr>
          <p:nvPr>
            <p:ph idx="1"/>
          </p:nvPr>
        </p:nvSpPr>
        <p:spPr/>
        <p:txBody>
          <a:bodyPr>
            <a:normAutofit fontScale="92500" lnSpcReduction="10000"/>
          </a:bodyPr>
          <a:lstStyle/>
          <a:p>
            <a:pPr marL="0" indent="0">
              <a:buNone/>
            </a:pPr>
            <a:r>
              <a:rPr lang="it-CH" u="sng" dirty="0" smtClean="0"/>
              <a:t>Fattispecie:</a:t>
            </a:r>
          </a:p>
          <a:p>
            <a:pPr marL="0" indent="0">
              <a:buNone/>
            </a:pPr>
            <a:r>
              <a:rPr lang="it-CH" dirty="0" smtClean="0"/>
              <a:t>Consideriamo </a:t>
            </a:r>
            <a:r>
              <a:rPr lang="it-CH" dirty="0"/>
              <a:t>una persona fisica, dipendente e proprietario di una SA che consegue un utile prima delle imposte (e prima di decidere lo stipendio del dipendente-proprietario) di </a:t>
            </a:r>
            <a:r>
              <a:rPr lang="it-CH" dirty="0" err="1"/>
              <a:t>Fr</a:t>
            </a:r>
            <a:r>
              <a:rPr lang="it-CH" dirty="0"/>
              <a:t>. 500'000.-. </a:t>
            </a:r>
            <a:endParaRPr lang="it-CH" dirty="0" smtClean="0"/>
          </a:p>
          <a:p>
            <a:pPr marL="0" indent="0">
              <a:buNone/>
            </a:pPr>
            <a:r>
              <a:rPr lang="it-CH" dirty="0" smtClean="0"/>
              <a:t>Parte di </a:t>
            </a:r>
            <a:r>
              <a:rPr lang="it-CH" dirty="0"/>
              <a:t>questo utile viene distribuito </a:t>
            </a:r>
            <a:r>
              <a:rPr lang="it-CH" dirty="0" smtClean="0"/>
              <a:t>sotto forma </a:t>
            </a:r>
            <a:r>
              <a:rPr lang="it-CH" dirty="0"/>
              <a:t>di salario, mentre il </a:t>
            </a:r>
            <a:r>
              <a:rPr lang="it-CH" dirty="0" smtClean="0"/>
              <a:t>restante </a:t>
            </a:r>
            <a:r>
              <a:rPr lang="it-CH" dirty="0"/>
              <a:t>viene elargito </a:t>
            </a:r>
            <a:r>
              <a:rPr lang="it-CH" dirty="0" smtClean="0"/>
              <a:t>sotto forma </a:t>
            </a:r>
            <a:r>
              <a:rPr lang="it-CH" dirty="0"/>
              <a:t>di dividendo al dipendente e azionista unico. </a:t>
            </a:r>
            <a:endParaRPr lang="it-CH" dirty="0" smtClean="0"/>
          </a:p>
          <a:p>
            <a:pPr marL="0" indent="0">
              <a:buNone/>
            </a:pPr>
            <a:r>
              <a:rPr lang="it-CH" dirty="0" smtClean="0"/>
              <a:t>Presento </a:t>
            </a:r>
            <a:r>
              <a:rPr lang="it-CH" dirty="0"/>
              <a:t>due </a:t>
            </a:r>
            <a:r>
              <a:rPr lang="it-CH" dirty="0" smtClean="0"/>
              <a:t>situazioni, </a:t>
            </a:r>
            <a:r>
              <a:rPr lang="it-CH" dirty="0"/>
              <a:t>una con uno stipendio di </a:t>
            </a:r>
            <a:r>
              <a:rPr lang="it-CH" dirty="0" err="1"/>
              <a:t>Fr</a:t>
            </a:r>
            <a:r>
              <a:rPr lang="it-CH" dirty="0"/>
              <a:t>. 50'000.- e l'altra con uno stipendio di </a:t>
            </a:r>
            <a:r>
              <a:rPr lang="it-CH" dirty="0" err="1"/>
              <a:t>Fr</a:t>
            </a:r>
            <a:r>
              <a:rPr lang="it-CH" dirty="0"/>
              <a:t>. 450'000</a:t>
            </a:r>
            <a:r>
              <a:rPr lang="it-CH" dirty="0" smtClean="0"/>
              <a:t>.-.</a:t>
            </a:r>
          </a:p>
          <a:p>
            <a:pPr marL="0" indent="0">
              <a:buNone/>
            </a:pPr>
            <a:r>
              <a:rPr lang="it-CH" dirty="0" smtClean="0"/>
              <a:t>Variante I: Senza attenuazione</a:t>
            </a:r>
          </a:p>
          <a:p>
            <a:pPr marL="0" indent="0">
              <a:buNone/>
            </a:pPr>
            <a:r>
              <a:rPr lang="it-CH" dirty="0" smtClean="0"/>
              <a:t>Variante II: Con attenuazione</a:t>
            </a:r>
            <a:endParaRPr lang="it-CH" dirty="0"/>
          </a:p>
        </p:txBody>
      </p:sp>
    </p:spTree>
    <p:extLst>
      <p:ext uri="{BB962C8B-B14F-4D97-AF65-F5344CB8AC3E}">
        <p14:creationId xmlns:p14="http://schemas.microsoft.com/office/powerpoint/2010/main" val="10897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4"/>
          <p:cNvPicPr>
            <a:picLocks noChangeAspect="1"/>
          </p:cNvPicPr>
          <p:nvPr/>
        </p:nvPicPr>
        <p:blipFill>
          <a:blip r:embed="rId3"/>
          <a:stretch>
            <a:fillRect/>
          </a:stretch>
        </p:blipFill>
        <p:spPr>
          <a:xfrm>
            <a:off x="1883820" y="705761"/>
            <a:ext cx="4297662" cy="2409171"/>
          </a:xfrm>
          <a:prstGeom prst="rect">
            <a:avLst/>
          </a:prstGeom>
        </p:spPr>
      </p:pic>
      <p:pic>
        <p:nvPicPr>
          <p:cNvPr id="3" name="Immagine 2"/>
          <p:cNvPicPr>
            <a:picLocks noChangeAspect="1"/>
          </p:cNvPicPr>
          <p:nvPr/>
        </p:nvPicPr>
        <p:blipFill>
          <a:blip r:embed="rId4"/>
          <a:stretch>
            <a:fillRect/>
          </a:stretch>
        </p:blipFill>
        <p:spPr>
          <a:xfrm>
            <a:off x="1883819" y="3140968"/>
            <a:ext cx="4297663" cy="3673178"/>
          </a:xfrm>
          <a:prstGeom prst="rect">
            <a:avLst/>
          </a:prstGeom>
        </p:spPr>
      </p:pic>
      <p:pic>
        <p:nvPicPr>
          <p:cNvPr id="4" name="Immagine 3"/>
          <p:cNvPicPr>
            <a:picLocks noChangeAspect="1"/>
          </p:cNvPicPr>
          <p:nvPr/>
        </p:nvPicPr>
        <p:blipFill>
          <a:blip r:embed="rId5"/>
          <a:stretch>
            <a:fillRect/>
          </a:stretch>
        </p:blipFill>
        <p:spPr>
          <a:xfrm>
            <a:off x="6813503" y="700328"/>
            <a:ext cx="4297663" cy="2409172"/>
          </a:xfrm>
          <a:prstGeom prst="rect">
            <a:avLst/>
          </a:prstGeom>
        </p:spPr>
      </p:pic>
      <p:pic>
        <p:nvPicPr>
          <p:cNvPr id="5" name="Immagine 4"/>
          <p:cNvPicPr>
            <a:picLocks noChangeAspect="1"/>
          </p:cNvPicPr>
          <p:nvPr/>
        </p:nvPicPr>
        <p:blipFill>
          <a:blip r:embed="rId6"/>
          <a:stretch>
            <a:fillRect/>
          </a:stretch>
        </p:blipFill>
        <p:spPr>
          <a:xfrm>
            <a:off x="6813503" y="3140968"/>
            <a:ext cx="4297663" cy="3673177"/>
          </a:xfrm>
          <a:prstGeom prst="rect">
            <a:avLst/>
          </a:prstGeom>
        </p:spPr>
      </p:pic>
      <p:sp>
        <p:nvSpPr>
          <p:cNvPr id="6" name="CasellaDiTesto 5"/>
          <p:cNvSpPr txBox="1"/>
          <p:nvPr/>
        </p:nvSpPr>
        <p:spPr>
          <a:xfrm rot="16200000">
            <a:off x="-1828374" y="3134730"/>
            <a:ext cx="5343554" cy="443198"/>
          </a:xfrm>
          <a:prstGeom prst="rect">
            <a:avLst/>
          </a:prstGeom>
          <a:noFill/>
        </p:spPr>
        <p:txBody>
          <a:bodyPr wrap="square" rtlCol="0">
            <a:spAutoFit/>
          </a:bodyPr>
          <a:lstStyle/>
          <a:p>
            <a:pPr>
              <a:lnSpc>
                <a:spcPct val="95000"/>
              </a:lnSpc>
            </a:pPr>
            <a:r>
              <a:rPr lang="it-CH" dirty="0" smtClean="0"/>
              <a:t>Variante 1: Senza attenuazione</a:t>
            </a:r>
            <a:endParaRPr lang="it-CH" dirty="0"/>
          </a:p>
        </p:txBody>
      </p:sp>
      <p:sp>
        <p:nvSpPr>
          <p:cNvPr id="7" name="CasellaDiTesto 6"/>
          <p:cNvSpPr txBox="1"/>
          <p:nvPr/>
        </p:nvSpPr>
        <p:spPr>
          <a:xfrm>
            <a:off x="1883818" y="113254"/>
            <a:ext cx="4297663" cy="443198"/>
          </a:xfrm>
          <a:prstGeom prst="rect">
            <a:avLst/>
          </a:prstGeom>
          <a:noFill/>
        </p:spPr>
        <p:txBody>
          <a:bodyPr wrap="square" rtlCol="0">
            <a:spAutoFit/>
          </a:bodyPr>
          <a:lstStyle/>
          <a:p>
            <a:pPr algn="ctr">
              <a:lnSpc>
                <a:spcPct val="95000"/>
              </a:lnSpc>
            </a:pPr>
            <a:r>
              <a:rPr lang="it-CH" dirty="0" smtClean="0"/>
              <a:t>Stipendio: 50’000.-</a:t>
            </a:r>
            <a:endParaRPr lang="it-CH" dirty="0"/>
          </a:p>
        </p:txBody>
      </p:sp>
      <p:sp>
        <p:nvSpPr>
          <p:cNvPr id="8" name="CasellaDiTesto 7"/>
          <p:cNvSpPr txBox="1"/>
          <p:nvPr/>
        </p:nvSpPr>
        <p:spPr>
          <a:xfrm>
            <a:off x="6808014" y="113254"/>
            <a:ext cx="4297663" cy="443198"/>
          </a:xfrm>
          <a:prstGeom prst="rect">
            <a:avLst/>
          </a:prstGeom>
          <a:noFill/>
        </p:spPr>
        <p:txBody>
          <a:bodyPr wrap="square" rtlCol="0">
            <a:spAutoFit/>
          </a:bodyPr>
          <a:lstStyle/>
          <a:p>
            <a:pPr algn="ctr">
              <a:lnSpc>
                <a:spcPct val="95000"/>
              </a:lnSpc>
            </a:pPr>
            <a:r>
              <a:rPr lang="it-CH" dirty="0" smtClean="0"/>
              <a:t>Stipendio: 450’000.-</a:t>
            </a:r>
            <a:endParaRPr lang="it-CH" dirty="0"/>
          </a:p>
        </p:txBody>
      </p:sp>
    </p:spTree>
    <p:extLst>
      <p:ext uri="{BB962C8B-B14F-4D97-AF65-F5344CB8AC3E}">
        <p14:creationId xmlns:p14="http://schemas.microsoft.com/office/powerpoint/2010/main" val="18417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891444" y="680174"/>
            <a:ext cx="4346984" cy="2436821"/>
          </a:xfrm>
          <a:prstGeom prst="rect">
            <a:avLst/>
          </a:prstGeom>
        </p:spPr>
      </p:pic>
      <p:pic>
        <p:nvPicPr>
          <p:cNvPr id="4" name="Immagine 3"/>
          <p:cNvPicPr>
            <a:picLocks noChangeAspect="1"/>
          </p:cNvPicPr>
          <p:nvPr/>
        </p:nvPicPr>
        <p:blipFill>
          <a:blip r:embed="rId4"/>
          <a:stretch>
            <a:fillRect/>
          </a:stretch>
        </p:blipFill>
        <p:spPr>
          <a:xfrm>
            <a:off x="1891444" y="3134506"/>
            <a:ext cx="4336721" cy="3706560"/>
          </a:xfrm>
          <a:prstGeom prst="rect">
            <a:avLst/>
          </a:prstGeom>
        </p:spPr>
      </p:pic>
      <p:pic>
        <p:nvPicPr>
          <p:cNvPr id="6" name="Immagine 5"/>
          <p:cNvPicPr>
            <a:picLocks noChangeAspect="1"/>
          </p:cNvPicPr>
          <p:nvPr/>
        </p:nvPicPr>
        <p:blipFill>
          <a:blip r:embed="rId5"/>
          <a:stretch>
            <a:fillRect/>
          </a:stretch>
        </p:blipFill>
        <p:spPr>
          <a:xfrm>
            <a:off x="6915681" y="680173"/>
            <a:ext cx="4346985" cy="2436821"/>
          </a:xfrm>
          <a:prstGeom prst="rect">
            <a:avLst/>
          </a:prstGeom>
        </p:spPr>
      </p:pic>
      <p:pic>
        <p:nvPicPr>
          <p:cNvPr id="7" name="Immagine 6"/>
          <p:cNvPicPr>
            <a:picLocks noChangeAspect="1"/>
          </p:cNvPicPr>
          <p:nvPr/>
        </p:nvPicPr>
        <p:blipFill>
          <a:blip r:embed="rId6"/>
          <a:stretch>
            <a:fillRect/>
          </a:stretch>
        </p:blipFill>
        <p:spPr>
          <a:xfrm>
            <a:off x="6915681" y="3116994"/>
            <a:ext cx="4350817" cy="3718608"/>
          </a:xfrm>
          <a:prstGeom prst="rect">
            <a:avLst/>
          </a:prstGeom>
        </p:spPr>
      </p:pic>
      <p:sp>
        <p:nvSpPr>
          <p:cNvPr id="8" name="CasellaDiTesto 7"/>
          <p:cNvSpPr txBox="1"/>
          <p:nvPr/>
        </p:nvSpPr>
        <p:spPr>
          <a:xfrm rot="16200000">
            <a:off x="-1841006" y="3073774"/>
            <a:ext cx="5343554" cy="443198"/>
          </a:xfrm>
          <a:prstGeom prst="rect">
            <a:avLst/>
          </a:prstGeom>
          <a:noFill/>
        </p:spPr>
        <p:txBody>
          <a:bodyPr wrap="square" rtlCol="0">
            <a:spAutoFit/>
          </a:bodyPr>
          <a:lstStyle/>
          <a:p>
            <a:pPr>
              <a:lnSpc>
                <a:spcPct val="95000"/>
              </a:lnSpc>
            </a:pPr>
            <a:r>
              <a:rPr lang="it-CH" dirty="0" smtClean="0"/>
              <a:t>Variante 2: Con attenuazione</a:t>
            </a:r>
            <a:endParaRPr lang="it-CH" dirty="0"/>
          </a:p>
        </p:txBody>
      </p:sp>
      <p:sp>
        <p:nvSpPr>
          <p:cNvPr id="9" name="CasellaDiTesto 8"/>
          <p:cNvSpPr txBox="1"/>
          <p:nvPr/>
        </p:nvSpPr>
        <p:spPr>
          <a:xfrm>
            <a:off x="1883818" y="113254"/>
            <a:ext cx="4297663" cy="443198"/>
          </a:xfrm>
          <a:prstGeom prst="rect">
            <a:avLst/>
          </a:prstGeom>
          <a:noFill/>
        </p:spPr>
        <p:txBody>
          <a:bodyPr wrap="square" rtlCol="0">
            <a:spAutoFit/>
          </a:bodyPr>
          <a:lstStyle/>
          <a:p>
            <a:pPr algn="ctr">
              <a:lnSpc>
                <a:spcPct val="95000"/>
              </a:lnSpc>
            </a:pPr>
            <a:r>
              <a:rPr lang="it-CH" dirty="0" smtClean="0"/>
              <a:t>Stipendio: 50’000.-</a:t>
            </a:r>
            <a:endParaRPr lang="it-CH" dirty="0"/>
          </a:p>
        </p:txBody>
      </p:sp>
      <p:sp>
        <p:nvSpPr>
          <p:cNvPr id="10" name="CasellaDiTesto 9"/>
          <p:cNvSpPr txBox="1"/>
          <p:nvPr/>
        </p:nvSpPr>
        <p:spPr>
          <a:xfrm>
            <a:off x="6808014" y="113254"/>
            <a:ext cx="4297663" cy="443198"/>
          </a:xfrm>
          <a:prstGeom prst="rect">
            <a:avLst/>
          </a:prstGeom>
          <a:noFill/>
        </p:spPr>
        <p:txBody>
          <a:bodyPr wrap="square" rtlCol="0">
            <a:spAutoFit/>
          </a:bodyPr>
          <a:lstStyle/>
          <a:p>
            <a:pPr algn="ctr">
              <a:lnSpc>
                <a:spcPct val="95000"/>
              </a:lnSpc>
            </a:pPr>
            <a:r>
              <a:rPr lang="it-CH" dirty="0" smtClean="0"/>
              <a:t>Stipendio: 450’000.-</a:t>
            </a:r>
            <a:endParaRPr lang="it-CH" dirty="0"/>
          </a:p>
        </p:txBody>
      </p:sp>
    </p:spTree>
    <p:extLst>
      <p:ext uri="{BB962C8B-B14F-4D97-AF65-F5344CB8AC3E}">
        <p14:creationId xmlns:p14="http://schemas.microsoft.com/office/powerpoint/2010/main" val="20505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2022208" y="2154644"/>
            <a:ext cx="4667499" cy="648072"/>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Font typeface="Arial" pitchFamily="34" charset="0"/>
              <a:buNone/>
            </a:pPr>
            <a:r>
              <a:rPr lang="it-CH" sz="1800" b="1" smtClean="0"/>
              <a:t>Stipendio basso</a:t>
            </a:r>
            <a:endParaRPr lang="it-CH" sz="1800" b="1" dirty="0"/>
          </a:p>
        </p:txBody>
      </p:sp>
      <p:sp>
        <p:nvSpPr>
          <p:cNvPr id="3" name="Segnaposto contenuto 3"/>
          <p:cNvSpPr txBox="1">
            <a:spLocks/>
          </p:cNvSpPr>
          <p:nvPr/>
        </p:nvSpPr>
        <p:spPr>
          <a:xfrm>
            <a:off x="333772" y="3044866"/>
            <a:ext cx="1783498" cy="112484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it-CH" sz="1800" b="1" smtClean="0"/>
              <a:t>Senza Attenuazione</a:t>
            </a:r>
          </a:p>
          <a:p>
            <a:pPr marL="0" indent="0">
              <a:lnSpc>
                <a:spcPct val="100000"/>
              </a:lnSpc>
              <a:spcBef>
                <a:spcPts val="0"/>
              </a:spcBef>
              <a:buFont typeface="Arial" pitchFamily="34" charset="0"/>
              <a:buNone/>
            </a:pPr>
            <a:endParaRPr lang="it-CH" sz="1800" b="1" dirty="0" smtClean="0"/>
          </a:p>
        </p:txBody>
      </p:sp>
      <p:pic>
        <p:nvPicPr>
          <p:cNvPr id="4" name="Immagine 3"/>
          <p:cNvPicPr>
            <a:picLocks noChangeAspect="1"/>
          </p:cNvPicPr>
          <p:nvPr/>
        </p:nvPicPr>
        <p:blipFill>
          <a:blip r:embed="rId3"/>
          <a:stretch>
            <a:fillRect/>
          </a:stretch>
        </p:blipFill>
        <p:spPr>
          <a:xfrm>
            <a:off x="6924228" y="2794770"/>
            <a:ext cx="4680521" cy="1117760"/>
          </a:xfrm>
          <a:prstGeom prst="rect">
            <a:avLst/>
          </a:prstGeom>
        </p:spPr>
      </p:pic>
      <p:pic>
        <p:nvPicPr>
          <p:cNvPr id="5" name="Immagine 4"/>
          <p:cNvPicPr>
            <a:picLocks noChangeAspect="1"/>
          </p:cNvPicPr>
          <p:nvPr/>
        </p:nvPicPr>
        <p:blipFill>
          <a:blip r:embed="rId4"/>
          <a:stretch>
            <a:fillRect/>
          </a:stretch>
        </p:blipFill>
        <p:spPr>
          <a:xfrm>
            <a:off x="2117270" y="2794770"/>
            <a:ext cx="4680522" cy="1117760"/>
          </a:xfrm>
          <a:prstGeom prst="rect">
            <a:avLst/>
          </a:prstGeom>
        </p:spPr>
      </p:pic>
      <p:pic>
        <p:nvPicPr>
          <p:cNvPr id="6" name="Immagine 5"/>
          <p:cNvPicPr>
            <a:picLocks noChangeAspect="1"/>
          </p:cNvPicPr>
          <p:nvPr/>
        </p:nvPicPr>
        <p:blipFill>
          <a:blip r:embed="rId5"/>
          <a:stretch>
            <a:fillRect/>
          </a:stretch>
        </p:blipFill>
        <p:spPr>
          <a:xfrm>
            <a:off x="6924228" y="4378946"/>
            <a:ext cx="4680521" cy="1117760"/>
          </a:xfrm>
          <a:prstGeom prst="rect">
            <a:avLst/>
          </a:prstGeom>
        </p:spPr>
      </p:pic>
      <p:pic>
        <p:nvPicPr>
          <p:cNvPr id="7" name="Immagine 6"/>
          <p:cNvPicPr>
            <a:picLocks noChangeAspect="1"/>
          </p:cNvPicPr>
          <p:nvPr/>
        </p:nvPicPr>
        <p:blipFill>
          <a:blip r:embed="rId6"/>
          <a:stretch>
            <a:fillRect/>
          </a:stretch>
        </p:blipFill>
        <p:spPr>
          <a:xfrm>
            <a:off x="2117270" y="4378946"/>
            <a:ext cx="4667499" cy="1114650"/>
          </a:xfrm>
          <a:prstGeom prst="rect">
            <a:avLst/>
          </a:prstGeom>
        </p:spPr>
      </p:pic>
      <p:sp>
        <p:nvSpPr>
          <p:cNvPr id="8" name="Segnaposto contenuto 2"/>
          <p:cNvSpPr txBox="1">
            <a:spLocks/>
          </p:cNvSpPr>
          <p:nvPr/>
        </p:nvSpPr>
        <p:spPr>
          <a:xfrm>
            <a:off x="6873484" y="2154644"/>
            <a:ext cx="4431693" cy="64807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Font typeface="Arial" pitchFamily="34" charset="0"/>
              <a:buNone/>
            </a:pPr>
            <a:r>
              <a:rPr lang="it-CH" sz="1800" b="1" dirty="0" smtClean="0"/>
              <a:t>Stipendio elevato</a:t>
            </a:r>
            <a:endParaRPr lang="it-CH" sz="1800" b="1" dirty="0"/>
          </a:p>
        </p:txBody>
      </p:sp>
      <p:sp>
        <p:nvSpPr>
          <p:cNvPr id="9" name="Segnaposto contenuto 3"/>
          <p:cNvSpPr txBox="1">
            <a:spLocks/>
          </p:cNvSpPr>
          <p:nvPr/>
        </p:nvSpPr>
        <p:spPr>
          <a:xfrm>
            <a:off x="333772" y="4446381"/>
            <a:ext cx="1783498" cy="112484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itchFamily="34" charset="0"/>
              <a:buNone/>
            </a:pPr>
            <a:r>
              <a:rPr lang="it-CH" sz="1800" b="1" dirty="0" smtClean="0"/>
              <a:t>Con Attenuazione</a:t>
            </a:r>
          </a:p>
          <a:p>
            <a:pPr marL="0" indent="0">
              <a:lnSpc>
                <a:spcPct val="110000"/>
              </a:lnSpc>
              <a:spcBef>
                <a:spcPts val="0"/>
              </a:spcBef>
              <a:buFont typeface="Arial" pitchFamily="34" charset="0"/>
              <a:buNone/>
            </a:pPr>
            <a:r>
              <a:rPr lang="it-CH" sz="1200" b="1" dirty="0" smtClean="0"/>
              <a:t>Dal 1.1.2010</a:t>
            </a:r>
          </a:p>
          <a:p>
            <a:pPr marL="0" indent="0">
              <a:lnSpc>
                <a:spcPct val="110000"/>
              </a:lnSpc>
              <a:spcBef>
                <a:spcPts val="0"/>
              </a:spcBef>
              <a:buFont typeface="Arial" pitchFamily="34" charset="0"/>
              <a:buNone/>
            </a:pPr>
            <a:endParaRPr lang="it-CH" sz="1800" b="1" dirty="0" smtClean="0"/>
          </a:p>
        </p:txBody>
      </p:sp>
      <p:cxnSp>
        <p:nvCxnSpPr>
          <p:cNvPr id="10" name="Connettore 1 9"/>
          <p:cNvCxnSpPr/>
          <p:nvPr/>
        </p:nvCxnSpPr>
        <p:spPr>
          <a:xfrm flipV="1">
            <a:off x="333772" y="2570932"/>
            <a:ext cx="11449272" cy="55067"/>
          </a:xfrm>
          <a:prstGeom prst="line">
            <a:avLst/>
          </a:prstGeom>
          <a:ln w="28575">
            <a:miter lim="800000"/>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V="1">
            <a:off x="333772" y="4114639"/>
            <a:ext cx="11449272" cy="55067"/>
          </a:xfrm>
          <a:prstGeom prst="line">
            <a:avLst/>
          </a:prstGeom>
          <a:ln w="28575">
            <a:miter lim="800000"/>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333772" y="5611122"/>
            <a:ext cx="11449272" cy="55067"/>
          </a:xfrm>
          <a:prstGeom prst="line">
            <a:avLst/>
          </a:prstGeom>
          <a:ln w="28575">
            <a:miter lim="800000"/>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2022208" y="2111275"/>
            <a:ext cx="0" cy="3554914"/>
          </a:xfrm>
          <a:prstGeom prst="line">
            <a:avLst/>
          </a:prstGeom>
          <a:ln w="25400">
            <a:miter lim="800000"/>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6860461" y="2080374"/>
            <a:ext cx="0" cy="3554914"/>
          </a:xfrm>
          <a:prstGeom prst="line">
            <a:avLst/>
          </a:prstGeom>
          <a:ln w="25400">
            <a:miter lim="800000"/>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1341884" y="725770"/>
            <a:ext cx="2832827" cy="443198"/>
          </a:xfrm>
          <a:prstGeom prst="rect">
            <a:avLst/>
          </a:prstGeom>
          <a:noFill/>
        </p:spPr>
        <p:txBody>
          <a:bodyPr wrap="none" rtlCol="0">
            <a:spAutoFit/>
          </a:bodyPr>
          <a:lstStyle/>
          <a:p>
            <a:pPr>
              <a:lnSpc>
                <a:spcPct val="95000"/>
              </a:lnSpc>
            </a:pPr>
            <a:r>
              <a:rPr lang="it-CH" b="1" dirty="0" smtClean="0"/>
              <a:t>Totale degli oneri </a:t>
            </a:r>
            <a:endParaRPr lang="it-CH" b="1" dirty="0"/>
          </a:p>
        </p:txBody>
      </p:sp>
    </p:spTree>
    <p:extLst>
      <p:ext uri="{BB962C8B-B14F-4D97-AF65-F5344CB8AC3E}">
        <p14:creationId xmlns:p14="http://schemas.microsoft.com/office/powerpoint/2010/main" val="252023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_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6B324A8-CEC5-44EB-A4B6-6845E25DBA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pila di libri blu (widescreen)</Template>
  <TotalTime>0</TotalTime>
  <Words>3586</Words>
  <Application>Microsoft Office PowerPoint</Application>
  <PresentationFormat>Personalizzato</PresentationFormat>
  <Paragraphs>982</Paragraphs>
  <Slides>30</Slides>
  <Notes>30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Calibri</vt:lpstr>
      <vt:lpstr>Cambria</vt:lpstr>
      <vt:lpstr>Century Gothic</vt:lpstr>
      <vt:lpstr>Times New Roman</vt:lpstr>
      <vt:lpstr>Wingdings 2</vt:lpstr>
      <vt:lpstr>Books_16x9</vt:lpstr>
      <vt:lpstr>La giusta determinazione del salario e del dividendo  per l’azionista-dipendente  </vt:lpstr>
      <vt:lpstr>Presentazione standard di PowerPoint</vt:lpstr>
      <vt:lpstr>Presentazione standard di PowerPoint</vt:lpstr>
      <vt:lpstr>Presentazione standard di PowerPoint</vt:lpstr>
      <vt:lpstr>Presentazione standard di PowerPoint</vt:lpstr>
      <vt:lpstr>Esempio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2013-11-25T11:59:10Z</dcterms:created>
  <dcterms:modified xsi:type="dcterms:W3CDTF">2013-12-02T12:33:58Z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